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9" r:id="rId4"/>
  </p:sldMasterIdLst>
  <p:notesMasterIdLst>
    <p:notesMasterId r:id="rId26"/>
  </p:notesMasterIdLst>
  <p:sldIdLst>
    <p:sldId id="276" r:id="rId5"/>
    <p:sldId id="370" r:id="rId6"/>
    <p:sldId id="304" r:id="rId7"/>
    <p:sldId id="293" r:id="rId8"/>
    <p:sldId id="292" r:id="rId9"/>
    <p:sldId id="294" r:id="rId10"/>
    <p:sldId id="301" r:id="rId11"/>
    <p:sldId id="259" r:id="rId12"/>
    <p:sldId id="295" r:id="rId13"/>
    <p:sldId id="296" r:id="rId14"/>
    <p:sldId id="302" r:id="rId15"/>
    <p:sldId id="297" r:id="rId16"/>
    <p:sldId id="349" r:id="rId17"/>
    <p:sldId id="305" r:id="rId18"/>
    <p:sldId id="314" r:id="rId19"/>
    <p:sldId id="315" r:id="rId20"/>
    <p:sldId id="316" r:id="rId21"/>
    <p:sldId id="313" r:id="rId22"/>
    <p:sldId id="317" r:id="rId23"/>
    <p:sldId id="307" r:id="rId24"/>
    <p:sldId id="37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CC00"/>
    <a:srgbClr val="008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434" autoAdjust="0"/>
  </p:normalViewPr>
  <p:slideViewPr>
    <p:cSldViewPr snapToGrid="0">
      <p:cViewPr varScale="1">
        <p:scale>
          <a:sx n="71" d="100"/>
          <a:sy n="71" d="100"/>
        </p:scale>
        <p:origin x="492" y="60"/>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567C8A-8EAF-4744-AD88-1CC181F3EB0C}" type="datetimeFigureOut">
              <a:rPr lang="en-GB" smtClean="0"/>
              <a:t>11/04/2017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B691E2-42FB-41F3-AAFD-35DE5CC18619}" type="slidenum">
              <a:rPr lang="en-GB" smtClean="0"/>
              <a:t>‹#›</a:t>
            </a:fld>
            <a:endParaRPr lang="en-GB"/>
          </a:p>
        </p:txBody>
      </p:sp>
    </p:spTree>
    <p:extLst>
      <p:ext uri="{BB962C8B-B14F-4D97-AF65-F5344CB8AC3E}">
        <p14:creationId xmlns:p14="http://schemas.microsoft.com/office/powerpoint/2010/main" val="401878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B691E2-42FB-41F3-AAFD-35DE5CC18619}" type="slidenum">
              <a:rPr lang="en-GB" smtClean="0"/>
              <a:t>1</a:t>
            </a:fld>
            <a:endParaRPr lang="en-GB"/>
          </a:p>
        </p:txBody>
      </p:sp>
    </p:spTree>
    <p:extLst>
      <p:ext uri="{BB962C8B-B14F-4D97-AF65-F5344CB8AC3E}">
        <p14:creationId xmlns:p14="http://schemas.microsoft.com/office/powerpoint/2010/main" val="1040512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Techniques</a:t>
            </a:r>
          </a:p>
        </p:txBody>
      </p:sp>
      <p:sp>
        <p:nvSpPr>
          <p:cNvPr id="4" name="Slide Number Placeholder 3"/>
          <p:cNvSpPr>
            <a:spLocks noGrp="1"/>
          </p:cNvSpPr>
          <p:nvPr>
            <p:ph type="sldNum" sz="quarter" idx="10"/>
          </p:nvPr>
        </p:nvSpPr>
        <p:spPr/>
        <p:txBody>
          <a:bodyPr/>
          <a:lstStyle/>
          <a:p>
            <a:fld id="{7B757914-44CC-41C4-AAC4-BBDEE1A2B095}" type="slidenum">
              <a:rPr lang="en-GB" smtClean="0"/>
              <a:t>12</a:t>
            </a:fld>
            <a:endParaRPr lang="en-GB"/>
          </a:p>
        </p:txBody>
      </p:sp>
    </p:spTree>
    <p:extLst>
      <p:ext uri="{BB962C8B-B14F-4D97-AF65-F5344CB8AC3E}">
        <p14:creationId xmlns:p14="http://schemas.microsoft.com/office/powerpoint/2010/main" val="1723154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state of mind</a:t>
            </a:r>
          </a:p>
        </p:txBody>
      </p:sp>
      <p:sp>
        <p:nvSpPr>
          <p:cNvPr id="4" name="Slide Number Placeholder 3"/>
          <p:cNvSpPr>
            <a:spLocks noGrp="1"/>
          </p:cNvSpPr>
          <p:nvPr>
            <p:ph type="sldNum" sz="quarter" idx="10"/>
          </p:nvPr>
        </p:nvSpPr>
        <p:spPr/>
        <p:txBody>
          <a:bodyPr/>
          <a:lstStyle/>
          <a:p>
            <a:fld id="{91B691E2-42FB-41F3-AAFD-35DE5CC18619}" type="slidenum">
              <a:rPr lang="en-GB" smtClean="0"/>
              <a:t>13</a:t>
            </a:fld>
            <a:endParaRPr lang="en-GB"/>
          </a:p>
        </p:txBody>
      </p:sp>
    </p:spTree>
    <p:extLst>
      <p:ext uri="{BB962C8B-B14F-4D97-AF65-F5344CB8AC3E}">
        <p14:creationId xmlns:p14="http://schemas.microsoft.com/office/powerpoint/2010/main" val="1225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Health warning : this is based on experience and</a:t>
            </a:r>
            <a:r>
              <a:rPr lang="en-GB" baseline="0" dirty="0"/>
              <a:t> instinct, not empirical evidence</a:t>
            </a:r>
          </a:p>
          <a:p>
            <a:endParaRPr lang="en-GB" baseline="0" dirty="0"/>
          </a:p>
          <a:p>
            <a:pPr fontAlgn="base"/>
            <a:r>
              <a:rPr lang="en-GB" sz="1200" b="0" i="0" kern="1200" dirty="0">
                <a:solidFill>
                  <a:schemeClr val="tx1"/>
                </a:solidFill>
                <a:effectLst/>
                <a:latin typeface="+mn-lt"/>
                <a:ea typeface="+mn-ea"/>
                <a:cs typeface="+mn-cs"/>
              </a:rPr>
              <a:t>Creativity is notoriously hard to pin down.  In fact its mysterious, ethereal nature is the very thing that drives it and makes it valuable.  But for those of us in the business of ideas it sometimes helps to have a framework by which to try to understand creativity (even if it fully evades totally logical rationale), so that we can get the best out of it.</a:t>
            </a:r>
          </a:p>
          <a:p>
            <a:pPr fontAlgn="base"/>
            <a:r>
              <a:rPr lang="en-GB" sz="1200" b="0" i="0" kern="1200" dirty="0">
                <a:solidFill>
                  <a:schemeClr val="tx1"/>
                </a:solidFill>
                <a:effectLst/>
                <a:latin typeface="+mn-lt"/>
                <a:ea typeface="+mn-ea"/>
                <a:cs typeface="+mn-cs"/>
              </a:rPr>
              <a:t> </a:t>
            </a:r>
          </a:p>
          <a:p>
            <a:pPr fontAlgn="base"/>
            <a:r>
              <a:rPr lang="en-GB" sz="1200" b="0" i="0" kern="1200" dirty="0">
                <a:solidFill>
                  <a:schemeClr val="tx1"/>
                </a:solidFill>
                <a:effectLst/>
                <a:latin typeface="+mn-lt"/>
                <a:ea typeface="+mn-ea"/>
                <a:cs typeface="+mn-cs"/>
              </a:rPr>
              <a:t>I’ve been in the media business my whole professional life.  Now two years of running a creativity strategy consultancy, working with a clients across broadcasting, production, digital sectors and beyond has brought my understanding of the creative process into sharp relief.   These are my observations,</a:t>
            </a:r>
            <a:r>
              <a:rPr lang="en-GB" sz="1200" b="0" i="0" kern="1200" baseline="0" dirty="0">
                <a:solidFill>
                  <a:schemeClr val="tx1"/>
                </a:solidFill>
                <a:effectLst/>
                <a:latin typeface="+mn-lt"/>
                <a:ea typeface="+mn-ea"/>
                <a:cs typeface="+mn-cs"/>
              </a:rPr>
              <a:t> based on my professional lived experience.</a:t>
            </a: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91B691E2-42FB-41F3-AAFD-35DE5CC18619}" type="slidenum">
              <a:rPr lang="en-GB" smtClean="0"/>
              <a:t>14</a:t>
            </a:fld>
            <a:endParaRPr lang="en-GB"/>
          </a:p>
        </p:txBody>
      </p:sp>
    </p:spTree>
    <p:extLst>
      <p:ext uri="{BB962C8B-B14F-4D97-AF65-F5344CB8AC3E}">
        <p14:creationId xmlns:p14="http://schemas.microsoft.com/office/powerpoint/2010/main" val="4088595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EVERYONE is, or can be, creative - need to exercise your creative brain like you would a muscle – strengthen it.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My blog post: “to create is to be human”: “we only have to look at the fields of brain injury rehabilitation or mental illness therapy to see how the presence of creativity can heal.  And then just look at your average play group or nursery class, and you just can't argue that creativity is an instinct within us all.  It is what gives us purpose and makes us human.  And we can all do it; there is no such thing as someone who is not creative.”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One thing you have to practice is the capacity to bring old elements into new combinations depends largely on the ability to see relationships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James Webb Young in his book, A Technique for Producing Ideas: “To some minds each fact is a separate bit of knowledge. To others it is a link in a chain of knowledge.”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Practice spotting patterns and connecting the dots of your observations, knowledge and experience, to create new combinations – luckily as researchers, this is what you do.  But apply to things beyond analysis, to every part of the process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Creativity is rarely a Eureka moment: Steven Johnson in Where Good Ideas Come From, talks about the slow hunch rather than the moment of creative </a:t>
            </a:r>
            <a:r>
              <a:rPr lang="en-GB" sz="1200" kern="1200" dirty="0" err="1">
                <a:solidFill>
                  <a:schemeClr val="tx1"/>
                </a:solidFill>
                <a:effectLst/>
                <a:latin typeface="+mn-lt"/>
                <a:ea typeface="+mn-ea"/>
                <a:cs typeface="+mn-cs"/>
              </a:rPr>
              <a:t>insipiration</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1B691E2-42FB-41F3-AAFD-35DE5CC18619}" type="slidenum">
              <a:rPr lang="en-GB" smtClean="0"/>
              <a:t>15</a:t>
            </a:fld>
            <a:endParaRPr lang="en-GB"/>
          </a:p>
        </p:txBody>
      </p:sp>
    </p:spTree>
    <p:extLst>
      <p:ext uri="{BB962C8B-B14F-4D97-AF65-F5344CB8AC3E}">
        <p14:creationId xmlns:p14="http://schemas.microsoft.com/office/powerpoint/2010/main" val="4100493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You need ideas which are right for the challenges you have; they need to be a fit for the problem</a:t>
            </a:r>
          </a:p>
          <a:p>
            <a:pPr lvl="0"/>
            <a:r>
              <a:rPr lang="en-GB" sz="1200" kern="1200" dirty="0">
                <a:solidFill>
                  <a:schemeClr val="tx1"/>
                </a:solidFill>
                <a:effectLst/>
                <a:latin typeface="+mn-lt"/>
                <a:ea typeface="+mn-ea"/>
                <a:cs typeface="+mn-cs"/>
              </a:rPr>
              <a:t>Don’t get stuck in ruts. don’t stop questioning things – need to be self-aware, be reflexive, allow in some objectivity, be honest with</a:t>
            </a:r>
            <a:r>
              <a:rPr lang="en-GB" sz="1200" kern="1200" baseline="0" dirty="0">
                <a:solidFill>
                  <a:schemeClr val="tx1"/>
                </a:solidFill>
                <a:effectLst/>
                <a:latin typeface="+mn-lt"/>
                <a:ea typeface="+mn-ea"/>
                <a:cs typeface="+mn-cs"/>
              </a:rPr>
              <a:t> yourself</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1B691E2-42FB-41F3-AAFD-35DE5CC18619}" type="slidenum">
              <a:rPr lang="en-GB" smtClean="0"/>
              <a:t>16</a:t>
            </a:fld>
            <a:endParaRPr lang="en-GB"/>
          </a:p>
        </p:txBody>
      </p:sp>
    </p:spTree>
    <p:extLst>
      <p:ext uri="{BB962C8B-B14F-4D97-AF65-F5344CB8AC3E}">
        <p14:creationId xmlns:p14="http://schemas.microsoft.com/office/powerpoint/2010/main" val="1940532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there are different layers of creativity - from not derivation, to evolution, to revolution, to innovation.</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Sometimes it just needs a slight turn of the wheel</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No point in innovation for innovation’s sake; has to be for a purpose</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And we don’t have to start from scratch </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CF : everything is a remix - Nothing is original; from Bob Dylan to Steve Jobs, he says our most celebrated creators borrow, steal and transform.</a:t>
            </a:r>
          </a:p>
          <a:p>
            <a:endParaRPr lang="en-GB" dirty="0"/>
          </a:p>
        </p:txBody>
      </p:sp>
      <p:sp>
        <p:nvSpPr>
          <p:cNvPr id="4" name="Slide Number Placeholder 3"/>
          <p:cNvSpPr>
            <a:spLocks noGrp="1"/>
          </p:cNvSpPr>
          <p:nvPr>
            <p:ph type="sldNum" sz="quarter" idx="10"/>
          </p:nvPr>
        </p:nvSpPr>
        <p:spPr/>
        <p:txBody>
          <a:bodyPr/>
          <a:lstStyle/>
          <a:p>
            <a:fld id="{91B691E2-42FB-41F3-AAFD-35DE5CC18619}" type="slidenum">
              <a:rPr lang="en-GB" smtClean="0"/>
              <a:t>17</a:t>
            </a:fld>
            <a:endParaRPr lang="en-GB"/>
          </a:p>
        </p:txBody>
      </p:sp>
    </p:spTree>
    <p:extLst>
      <p:ext uri="{BB962C8B-B14F-4D97-AF65-F5344CB8AC3E}">
        <p14:creationId xmlns:p14="http://schemas.microsoft.com/office/powerpoint/2010/main" val="3767991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Every idea needs</a:t>
            </a:r>
            <a:r>
              <a:rPr lang="en-GB" baseline="0" dirty="0"/>
              <a:t> an audience</a:t>
            </a:r>
          </a:p>
          <a:p>
            <a:pPr marL="171450" indent="-171450">
              <a:buFont typeface="Arial" panose="020B0604020202020204" pitchFamily="34" charset="0"/>
              <a:buChar char="•"/>
            </a:pPr>
            <a:r>
              <a:rPr lang="en-GB" baseline="0" dirty="0"/>
              <a:t>That’s why some people can’t see that their ideas are bad – they’re not thinking of the people on the receiving end</a:t>
            </a:r>
            <a:endParaRPr lang="en-GB" dirty="0"/>
          </a:p>
          <a:p>
            <a:pPr marL="171450" indent="-171450">
              <a:buFont typeface="Arial" panose="020B0604020202020204" pitchFamily="34" charset="0"/>
              <a:buChar char="•"/>
            </a:pPr>
            <a:r>
              <a:rPr lang="en-GB" dirty="0"/>
              <a:t>It’s a transaction</a:t>
            </a:r>
          </a:p>
          <a:p>
            <a:pPr marL="171450" indent="-171450">
              <a:buFont typeface="Arial" panose="020B0604020202020204" pitchFamily="34" charset="0"/>
              <a:buChar char="•"/>
            </a:pPr>
            <a:r>
              <a:rPr lang="en-GB" dirty="0"/>
              <a:t>It’s only meaningful</a:t>
            </a:r>
            <a:r>
              <a:rPr lang="en-GB" baseline="0" dirty="0"/>
              <a:t> or valuable if it’s well received, if it has an audience that appreciates</a:t>
            </a:r>
          </a:p>
          <a:p>
            <a:pPr marL="171450" indent="-171450">
              <a:buFont typeface="Arial" panose="020B0604020202020204" pitchFamily="34" charset="0"/>
              <a:buChar char="•"/>
            </a:pPr>
            <a:r>
              <a:rPr lang="en-GB" baseline="0" dirty="0"/>
              <a:t>Occasionally, that audience might be you as well – a gift to yourself</a:t>
            </a:r>
          </a:p>
          <a:p>
            <a:pPr marL="171450" indent="-171450">
              <a:buFont typeface="Arial" panose="020B0604020202020204" pitchFamily="34" charset="0"/>
              <a:buChar char="•"/>
            </a:pPr>
            <a:r>
              <a:rPr lang="en-GB" baseline="0" dirty="0"/>
              <a:t>But usually its you’re customers or clients or employees – and your bank manager</a:t>
            </a:r>
          </a:p>
          <a:p>
            <a:pPr marL="171450" indent="-171450">
              <a:buFont typeface="Arial" panose="020B0604020202020204" pitchFamily="34" charset="0"/>
              <a:buChar char="•"/>
            </a:pPr>
            <a:r>
              <a:rPr lang="en-GB" baseline="0" dirty="0"/>
              <a:t>Don’t have ideas because it would be fun to do – do it because there is a need for it or a benefit to it</a:t>
            </a:r>
          </a:p>
          <a:p>
            <a:pPr marL="171450" indent="-171450">
              <a:buFont typeface="Arial" panose="020B0604020202020204" pitchFamily="34" charset="0"/>
              <a:buChar char="•"/>
            </a:pPr>
            <a:r>
              <a:rPr lang="en-GB" baseline="0" dirty="0"/>
              <a:t>Know who your ideas is for – and be as specific as possible</a:t>
            </a:r>
            <a:endParaRPr lang="en-GB" dirty="0"/>
          </a:p>
        </p:txBody>
      </p:sp>
      <p:sp>
        <p:nvSpPr>
          <p:cNvPr id="4" name="Slide Number Placeholder 3"/>
          <p:cNvSpPr>
            <a:spLocks noGrp="1"/>
          </p:cNvSpPr>
          <p:nvPr>
            <p:ph type="sldNum" sz="quarter" idx="10"/>
          </p:nvPr>
        </p:nvSpPr>
        <p:spPr/>
        <p:txBody>
          <a:bodyPr/>
          <a:lstStyle/>
          <a:p>
            <a:fld id="{7B757914-44CC-41C4-AAC4-BBDEE1A2B095}" type="slidenum">
              <a:rPr lang="en-GB" smtClean="0"/>
              <a:t>18</a:t>
            </a:fld>
            <a:endParaRPr lang="en-GB"/>
          </a:p>
        </p:txBody>
      </p:sp>
    </p:spTree>
    <p:extLst>
      <p:ext uri="{BB962C8B-B14F-4D97-AF65-F5344CB8AC3E}">
        <p14:creationId xmlns:p14="http://schemas.microsoft.com/office/powerpoint/2010/main" val="1041964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Despite what I said about practice makes perfect….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nature vs greenhouse.</a:t>
            </a:r>
            <a:r>
              <a:rPr lang="en-GB" sz="1200" kern="1200" baseline="0" dirty="0">
                <a:solidFill>
                  <a:schemeClr val="tx1"/>
                </a:solidFill>
                <a:effectLst/>
                <a:latin typeface="+mn-lt"/>
                <a:ea typeface="+mn-ea"/>
                <a:cs typeface="+mn-cs"/>
              </a:rPr>
              <a:t> – it does need the right conditions, to naturally flow</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“Planning = preparedness for creative accidents to happen”-  Henry </a:t>
            </a:r>
            <a:r>
              <a:rPr lang="en-GB" sz="1200" kern="1200" dirty="0" err="1">
                <a:solidFill>
                  <a:schemeClr val="tx1"/>
                </a:solidFill>
                <a:effectLst/>
                <a:latin typeface="+mn-lt"/>
                <a:ea typeface="+mn-ea"/>
                <a:cs typeface="+mn-cs"/>
              </a:rPr>
              <a:t>Mintzberg</a:t>
            </a:r>
            <a:r>
              <a:rPr lang="en-GB" sz="1200" kern="1200" dirty="0">
                <a:solidFill>
                  <a:schemeClr val="tx1"/>
                </a:solidFill>
                <a:effectLst/>
                <a:latin typeface="+mn-lt"/>
                <a:ea typeface="+mn-ea"/>
                <a:cs typeface="+mn-cs"/>
              </a:rPr>
              <a:t>, a professor of management at McGill University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Also calls the phrase "strategic planning" an oxymoron.  He argues that real strategies are rarely made in </a:t>
            </a:r>
            <a:r>
              <a:rPr lang="en-GB" sz="1200" kern="1200" dirty="0" err="1">
                <a:solidFill>
                  <a:schemeClr val="tx1"/>
                </a:solidFill>
                <a:effectLst/>
                <a:latin typeface="+mn-lt"/>
                <a:ea typeface="+mn-ea"/>
                <a:cs typeface="+mn-cs"/>
              </a:rPr>
              <a:t>paneled</a:t>
            </a:r>
            <a:r>
              <a:rPr lang="en-GB" sz="1200" kern="1200" dirty="0">
                <a:solidFill>
                  <a:schemeClr val="tx1"/>
                </a:solidFill>
                <a:effectLst/>
                <a:latin typeface="+mn-lt"/>
                <a:ea typeface="+mn-ea"/>
                <a:cs typeface="+mn-cs"/>
              </a:rPr>
              <a:t> conference rooms but are more likely to be cooked up informally and often in real time—in hallway conversations, casual working groups, or quiet moments of reflection on long airplane flights.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or creating an environment “where ideas can have sex” (</a:t>
            </a:r>
            <a:r>
              <a:rPr lang="en-GB" sz="1200" kern="1200" dirty="0" err="1">
                <a:solidFill>
                  <a:schemeClr val="tx1"/>
                </a:solidFill>
                <a:effectLst/>
                <a:latin typeface="+mn-lt"/>
                <a:ea typeface="+mn-ea"/>
                <a:cs typeface="+mn-cs"/>
              </a:rPr>
              <a:t>cf</a:t>
            </a:r>
            <a:r>
              <a:rPr lang="en-GB" sz="1200" kern="1200" dirty="0">
                <a:solidFill>
                  <a:schemeClr val="tx1"/>
                </a:solidFill>
                <a:effectLst/>
                <a:latin typeface="+mn-lt"/>
                <a:ea typeface="+mn-ea"/>
                <a:cs typeface="+mn-cs"/>
              </a:rPr>
              <a:t> the concept that nothing is new, it’s just a remix of existing ideas) TED talk – where good ideas come from : the English coffee house was crucial to the birth, development &amp; spread of the Enlightenment.  Previously, people drank alcohol throughout the day time (water wasn’t safe).  So, everyone’s drunk all day.  Then switched from a depressant to a stimulant to drink.  But was also important cos the architecture of the space – his whole talk (and work) is about studying the environments which lead to unusual levels of innovation and creativity.</a:t>
            </a:r>
          </a:p>
          <a:p>
            <a:endParaRPr lang="en-GB" dirty="0"/>
          </a:p>
        </p:txBody>
      </p:sp>
      <p:sp>
        <p:nvSpPr>
          <p:cNvPr id="4" name="Slide Number Placeholder 3"/>
          <p:cNvSpPr>
            <a:spLocks noGrp="1"/>
          </p:cNvSpPr>
          <p:nvPr>
            <p:ph type="sldNum" sz="quarter" idx="10"/>
          </p:nvPr>
        </p:nvSpPr>
        <p:spPr/>
        <p:txBody>
          <a:bodyPr/>
          <a:lstStyle/>
          <a:p>
            <a:fld id="{91B691E2-42FB-41F3-AAFD-35DE5CC18619}" type="slidenum">
              <a:rPr lang="en-GB" smtClean="0"/>
              <a:t>19</a:t>
            </a:fld>
            <a:endParaRPr lang="en-GB"/>
          </a:p>
        </p:txBody>
      </p:sp>
    </p:spTree>
    <p:extLst>
      <p:ext uri="{BB962C8B-B14F-4D97-AF65-F5344CB8AC3E}">
        <p14:creationId xmlns:p14="http://schemas.microsoft.com/office/powerpoint/2010/main" val="459033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 think there are 5 useful analogies we can apply to creativity which might help us get some kind of handle on it and encourage ourselves that we’re getting it as right as we possibly can. Of course, these are just my observations and not based on empirical evidence, but lived experience.</a:t>
            </a:r>
          </a:p>
          <a:p>
            <a:endParaRPr lang="en-GB" dirty="0"/>
          </a:p>
        </p:txBody>
      </p:sp>
      <p:sp>
        <p:nvSpPr>
          <p:cNvPr id="4" name="Slide Number Placeholder 3"/>
          <p:cNvSpPr>
            <a:spLocks noGrp="1"/>
          </p:cNvSpPr>
          <p:nvPr>
            <p:ph type="sldNum" sz="quarter" idx="10"/>
          </p:nvPr>
        </p:nvSpPr>
        <p:spPr/>
        <p:txBody>
          <a:bodyPr/>
          <a:lstStyle/>
          <a:p>
            <a:fld id="{91B691E2-42FB-41F3-AAFD-35DE5CC18619}" type="slidenum">
              <a:rPr lang="en-GB" smtClean="0"/>
              <a:t>20</a:t>
            </a:fld>
            <a:endParaRPr lang="en-GB"/>
          </a:p>
        </p:txBody>
      </p:sp>
    </p:spTree>
    <p:extLst>
      <p:ext uri="{BB962C8B-B14F-4D97-AF65-F5344CB8AC3E}">
        <p14:creationId xmlns:p14="http://schemas.microsoft.com/office/powerpoint/2010/main" val="338200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If you can’t explain</a:t>
            </a:r>
            <a:r>
              <a:rPr lang="en-GB" baseline="0" dirty="0"/>
              <a:t> it to a ten year old, you can’t explain it to yourself</a:t>
            </a:r>
            <a:endParaRPr lang="en-GB" dirty="0"/>
          </a:p>
          <a:p>
            <a:pPr marL="171450" indent="-171450">
              <a:buFont typeface="Arial" panose="020B0604020202020204" pitchFamily="34" charset="0"/>
              <a:buChar char="•"/>
            </a:pPr>
            <a:r>
              <a:rPr lang="en-GB" dirty="0"/>
              <a:t>help</a:t>
            </a:r>
            <a:r>
              <a:rPr lang="en-GB" baseline="0" dirty="0"/>
              <a:t> people have and recognise the right ideas for them. </a:t>
            </a:r>
          </a:p>
          <a:p>
            <a:pPr marL="171450" indent="-171450">
              <a:buFont typeface="Arial" panose="020B0604020202020204" pitchFamily="34" charset="0"/>
              <a:buChar char="•"/>
            </a:pPr>
            <a:r>
              <a:rPr lang="en-GB" baseline="0" dirty="0"/>
              <a:t>You’ve probably heard : no such thing as a bad idea</a:t>
            </a:r>
          </a:p>
          <a:p>
            <a:pPr marL="171450" indent="-171450">
              <a:buFont typeface="Arial" panose="020B0604020202020204" pitchFamily="34" charset="0"/>
              <a:buChar char="•"/>
            </a:pPr>
            <a:r>
              <a:rPr lang="en-GB" baseline="0" dirty="0"/>
              <a:t>But I believe : there is such a thing as the wrong idea, </a:t>
            </a:r>
            <a:r>
              <a:rPr lang="en-GB" baseline="0" dirty="0" err="1"/>
              <a:t>esp</a:t>
            </a:r>
            <a:r>
              <a:rPr lang="en-GB" baseline="0" dirty="0"/>
              <a:t> in business</a:t>
            </a:r>
          </a:p>
          <a:p>
            <a:pPr marL="171450" indent="-171450">
              <a:buFont typeface="Arial" panose="020B0604020202020204" pitchFamily="34" charset="0"/>
              <a:buChar char="•"/>
            </a:pPr>
            <a:r>
              <a:rPr lang="en-GB" baseline="0" dirty="0"/>
              <a:t>For content (TV &amp; digital), communications (marketing or advertising campaigns or ongoing communications) and corporate strategy (innovation for products and services, brand strategy or organisational structure)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For purposes of today, we’ll focus on content and broadcasting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a:t>HOW?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Walled garden.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TS Elliot said “</a:t>
            </a:r>
            <a:r>
              <a:rPr lang="en-GB" sz="1200" b="0" i="0" kern="1200" dirty="0">
                <a:solidFill>
                  <a:schemeClr val="tx1"/>
                </a:solidFill>
                <a:effectLst/>
                <a:latin typeface="+mn-lt"/>
                <a:ea typeface="+mn-ea"/>
                <a:cs typeface="+mn-cs"/>
              </a:rPr>
              <a:t>When forced to work within a strict framework, the imagination is taxed to its utmost and will produce its richest ideas. Given total freedom, the work is likely to sprawl.”</a:t>
            </a:r>
            <a:endParaRPr lang="en-GB" baseline="0" dirty="0"/>
          </a:p>
          <a:p>
            <a:pPr marL="171450" indent="-171450">
              <a:buFont typeface="Arial" panose="020B0604020202020204" pitchFamily="34" charset="0"/>
              <a:buChar char="•"/>
            </a:pPr>
            <a:r>
              <a:rPr lang="en-GB" dirty="0"/>
              <a:t>Like an architect</a:t>
            </a:r>
          </a:p>
          <a:p>
            <a:pPr marL="171450" indent="-171450">
              <a:buFont typeface="Arial" panose="020B0604020202020204" pitchFamily="34" charset="0"/>
              <a:buChar char="•"/>
            </a:pPr>
            <a:r>
              <a:rPr lang="en-GB" baseline="0" dirty="0"/>
              <a:t>It’s about setting the parameters and creating a blueprint, so there’s a plan</a:t>
            </a:r>
          </a:p>
          <a:p>
            <a:pPr marL="171450" indent="-171450">
              <a:buFont typeface="Arial" panose="020B0604020202020204" pitchFamily="34" charset="0"/>
              <a:buChar char="•"/>
            </a:pPr>
            <a:r>
              <a:rPr lang="en-GB" baseline="0" dirty="0"/>
              <a:t>Or a greenhouse, about creating the right conditions for creative magic to happen</a:t>
            </a:r>
          </a:p>
        </p:txBody>
      </p:sp>
      <p:sp>
        <p:nvSpPr>
          <p:cNvPr id="4" name="Slide Number Placeholder 3"/>
          <p:cNvSpPr>
            <a:spLocks noGrp="1"/>
          </p:cNvSpPr>
          <p:nvPr>
            <p:ph type="sldNum" sz="quarter" idx="10"/>
          </p:nvPr>
        </p:nvSpPr>
        <p:spPr/>
        <p:txBody>
          <a:bodyPr/>
          <a:lstStyle/>
          <a:p>
            <a:fld id="{F8A55213-086A-442C-A401-9C3647584945}"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1478388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One of the first thing I have to overcome when I’m talking to potential new clients is explaining why they might need me in the first place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Envy accountants, florists and wedding planners – customers know what they’re getting and know they want/need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I have to really explain the value that I can offer – what is creative strategy, and why it will help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Especially because many are fairly “confident” about their creativity, like Oscar Wilde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On January 3, 1882, he</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disembarked from the ship that brought him from England to New York</a:t>
            </a:r>
            <a:r>
              <a:rPr lang="en-GB" sz="1200" b="0" i="0" kern="1200" baseline="0" dirty="0">
                <a:solidFill>
                  <a:schemeClr val="tx1"/>
                </a:solidFill>
                <a:effectLst/>
                <a:latin typeface="+mn-lt"/>
                <a:ea typeface="+mn-ea"/>
                <a:cs typeface="+mn-cs"/>
              </a:rPr>
              <a:t> for a speaking tour, and </a:t>
            </a:r>
            <a:r>
              <a:rPr lang="en-GB" sz="1200" b="0" i="0" kern="1200" dirty="0">
                <a:solidFill>
                  <a:schemeClr val="tx1"/>
                </a:solidFill>
                <a:effectLst/>
                <a:latin typeface="+mn-lt"/>
                <a:ea typeface="+mn-ea"/>
                <a:cs typeface="+mn-cs"/>
              </a:rPr>
              <a:t>went to the New York Customs House, where government agents asked their standard question: </a:t>
            </a:r>
            <a:r>
              <a:rPr lang="en-GB" sz="1200" b="0" i="1" kern="1200" dirty="0">
                <a:solidFill>
                  <a:schemeClr val="tx1"/>
                </a:solidFill>
                <a:effectLst/>
                <a:latin typeface="+mn-lt"/>
                <a:ea typeface="+mn-ea"/>
                <a:cs typeface="+mn-cs"/>
              </a:rPr>
              <a:t>Do you have anything to declare?  </a:t>
            </a:r>
            <a:r>
              <a:rPr lang="en-GB" sz="1200" b="0" i="0" kern="1200" dirty="0">
                <a:solidFill>
                  <a:schemeClr val="tx1"/>
                </a:solidFill>
                <a:effectLst/>
                <a:latin typeface="+mn-lt"/>
                <a:ea typeface="+mn-ea"/>
                <a:cs typeface="+mn-cs"/>
              </a:rPr>
              <a:t>This was his</a:t>
            </a:r>
            <a:r>
              <a:rPr lang="en-GB" sz="1200" b="0" i="0" kern="1200" baseline="0" dirty="0">
                <a:solidFill>
                  <a:schemeClr val="tx1"/>
                </a:solidFill>
                <a:effectLst/>
                <a:latin typeface="+mn-lt"/>
                <a:ea typeface="+mn-ea"/>
                <a:cs typeface="+mn-cs"/>
              </a:rPr>
              <a:t> response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effectLst/>
                <a:latin typeface="+mn-lt"/>
                <a:ea typeface="+mn-ea"/>
                <a:cs typeface="+mn-cs"/>
              </a:rPr>
              <a:t>No evidence for it - “the famous Oscar Wilde quip that he probably didn’t say…” – but makes a good point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a:p>
          <a:p>
            <a:endParaRPr lang="en-GB" dirty="0"/>
          </a:p>
        </p:txBody>
      </p:sp>
      <p:sp>
        <p:nvSpPr>
          <p:cNvPr id="4" name="Slide Number Placeholder 3"/>
          <p:cNvSpPr>
            <a:spLocks noGrp="1"/>
          </p:cNvSpPr>
          <p:nvPr>
            <p:ph type="sldNum" sz="quarter" idx="10"/>
          </p:nvPr>
        </p:nvSpPr>
        <p:spPr/>
        <p:txBody>
          <a:bodyPr/>
          <a:lstStyle/>
          <a:p>
            <a:fld id="{7B757914-44CC-41C4-AAC4-BBDEE1A2B095}" type="slidenum">
              <a:rPr lang="en-GB" smtClean="0"/>
              <a:t>5</a:t>
            </a:fld>
            <a:endParaRPr lang="en-GB"/>
          </a:p>
        </p:txBody>
      </p:sp>
    </p:spTree>
    <p:extLst>
      <p:ext uri="{BB962C8B-B14F-4D97-AF65-F5344CB8AC3E}">
        <p14:creationId xmlns:p14="http://schemas.microsoft.com/office/powerpoint/2010/main" val="1457489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In my experience, there’s historically three reasons why a TV show gets commissioned and gets to audiences (plus many more which have nothing to do with whether they’re a good idea or not – GAG)</a:t>
            </a:r>
          </a:p>
          <a:p>
            <a:pPr marL="171450" indent="-171450">
              <a:buFont typeface="Arial" panose="020B0604020202020204" pitchFamily="34" charset="0"/>
              <a:buChar char="•"/>
            </a:pPr>
            <a:r>
              <a:rPr lang="en-GB" baseline="0" dirty="0"/>
              <a:t>These three are fairly serendipitous.</a:t>
            </a:r>
          </a:p>
          <a:p>
            <a:pPr marL="171450" indent="-171450">
              <a:buFont typeface="Arial" panose="020B0604020202020204" pitchFamily="34" charset="0"/>
              <a:buChar char="•"/>
            </a:pPr>
            <a:r>
              <a:rPr lang="en-GB" baseline="0" dirty="0"/>
              <a:t>The first one about coming up with ideas and making decisions from your gut</a:t>
            </a:r>
          </a:p>
          <a:p>
            <a:pPr marL="171450" indent="-171450">
              <a:buFont typeface="Arial" panose="020B0604020202020204" pitchFamily="34" charset="0"/>
              <a:buChar char="•"/>
            </a:pPr>
            <a:r>
              <a:rPr lang="en-GB" baseline="0" dirty="0"/>
              <a:t>The other two are closely inter-connected and are usually about taking opportunities based on your little black book/contacts list</a:t>
            </a:r>
          </a:p>
          <a:p>
            <a:pPr marL="171450" indent="-171450">
              <a:buFont typeface="Arial" panose="020B0604020202020204" pitchFamily="34" charset="0"/>
              <a:buChar char="•"/>
            </a:pPr>
            <a:r>
              <a:rPr lang="en-GB" baseline="0" dirty="0"/>
              <a:t>But I add a fourth reason for a TV show can get made – that’s robust thinking, in the form of a strategy</a:t>
            </a:r>
          </a:p>
          <a:p>
            <a:pPr marL="171450" indent="-171450">
              <a:buFont typeface="Arial" panose="020B0604020202020204" pitchFamily="34" charset="0"/>
              <a:buChar char="•"/>
            </a:pPr>
            <a:r>
              <a:rPr lang="en-GB" baseline="0" dirty="0"/>
              <a:t>To use their head in the creative process, as well as their heart and their guts – and their little black books</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7B757914-44CC-41C4-AAC4-BBDEE1A2B095}" type="slidenum">
              <a:rPr lang="en-GB" smtClean="0"/>
              <a:t>6</a:t>
            </a:fld>
            <a:endParaRPr lang="en-GB"/>
          </a:p>
        </p:txBody>
      </p:sp>
    </p:spTree>
    <p:extLst>
      <p:ext uri="{BB962C8B-B14F-4D97-AF65-F5344CB8AC3E}">
        <p14:creationId xmlns:p14="http://schemas.microsoft.com/office/powerpoint/2010/main" val="666707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B691E2-42FB-41F3-AAFD-35DE5CC18619}" type="slidenum">
              <a:rPr lang="en-GB" smtClean="0"/>
              <a:t>7</a:t>
            </a:fld>
            <a:endParaRPr lang="en-GB"/>
          </a:p>
        </p:txBody>
      </p:sp>
    </p:spTree>
    <p:extLst>
      <p:ext uri="{BB962C8B-B14F-4D97-AF65-F5344CB8AC3E}">
        <p14:creationId xmlns:p14="http://schemas.microsoft.com/office/powerpoint/2010/main" val="2723587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ltLang="ja-JP" sz="1200" dirty="0">
                <a:latin typeface="Verdana" panose="020B0604030504040204" pitchFamily="34" charset="0"/>
                <a:ea typeface="MS Mincho" panose="02020609040205080304" pitchFamily="49" charset="-128"/>
              </a:rPr>
              <a:t>Where instinct, relationships and experience tend to be the most dominant factors on which creative success rests, creative strategy provides a fourth dimension.</a:t>
            </a:r>
          </a:p>
          <a:p>
            <a:pPr marL="171450" indent="-171450">
              <a:buFont typeface="Arial" panose="020B0604020202020204" pitchFamily="34" charset="0"/>
              <a:buChar char="•"/>
            </a:pPr>
            <a:r>
              <a:rPr lang="en-GB" altLang="ja-JP" sz="1200" dirty="0">
                <a:latin typeface="Verdana" panose="020B0604030504040204" pitchFamily="34" charset="0"/>
                <a:ea typeface="MS Mincho" panose="02020609040205080304" pitchFamily="49" charset="-128"/>
              </a:rPr>
              <a:t>This is particularly useful where creativity is a commercial venture, because it makes businesses more robust and gives creative endeavours another route to getting a positive reception.</a:t>
            </a:r>
            <a:endParaRPr lang="en-GB" altLang="ja-JP" sz="1200" dirty="0">
              <a:latin typeface="Verdana" panose="020B0604030504040204" pitchFamily="34" charset="0"/>
              <a:ea typeface="+mn-ea"/>
            </a:endParaRPr>
          </a:p>
          <a:p>
            <a:endParaRPr lang="en-GB" dirty="0"/>
          </a:p>
        </p:txBody>
      </p:sp>
      <p:sp>
        <p:nvSpPr>
          <p:cNvPr id="4" name="Slide Number Placeholder 3"/>
          <p:cNvSpPr>
            <a:spLocks noGrp="1"/>
          </p:cNvSpPr>
          <p:nvPr>
            <p:ph type="sldNum" sz="quarter" idx="10"/>
          </p:nvPr>
        </p:nvSpPr>
        <p:spPr/>
        <p:txBody>
          <a:bodyPr/>
          <a:lstStyle/>
          <a:p>
            <a:fld id="{91B691E2-42FB-41F3-AAFD-35DE5CC18619}" type="slidenum">
              <a:rPr lang="en-GB" smtClean="0"/>
              <a:t>8</a:t>
            </a:fld>
            <a:endParaRPr lang="en-GB"/>
          </a:p>
        </p:txBody>
      </p:sp>
    </p:spTree>
    <p:extLst>
      <p:ext uri="{BB962C8B-B14F-4D97-AF65-F5344CB8AC3E}">
        <p14:creationId xmlns:p14="http://schemas.microsoft.com/office/powerpoint/2010/main" val="2235349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I talked about providing structure for creativity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Another analogy, it’s about setting a direction of travel for creativity, rather than letting it wander aimlessly (and potentially in completely the wrong direction)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Having idea is tough, you can wonder where you’re going – </a:t>
            </a:r>
            <a:r>
              <a:rPr lang="en-GB" baseline="0" dirty="0" err="1"/>
              <a:t>esp</a:t>
            </a:r>
            <a:r>
              <a:rPr lang="en-GB" baseline="0" dirty="0"/>
              <a:t> when there’s pressure to “have an idea”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Can go round in circles, get tied up in knots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There’s no certainty, cos you’re dealing with something </a:t>
            </a:r>
            <a:r>
              <a:rPr lang="en-GB" baseline="0" dirty="0" smtClean="0"/>
              <a:t>new</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 Creative strategy can help give ideas three vital things:</a:t>
            </a: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purpose :</a:t>
            </a:r>
            <a:r>
              <a:rPr lang="en-GB" sz="1200" kern="1200" dirty="0" smtClean="0">
                <a:solidFill>
                  <a:schemeClr val="tx1"/>
                </a:solidFill>
                <a:effectLst/>
                <a:latin typeface="+mn-lt"/>
                <a:ea typeface="+mn-ea"/>
                <a:cs typeface="+mn-cs"/>
              </a:rPr>
              <a:t> a reason for being; an answer for the ‘why?’ of an idea</a:t>
            </a:r>
          </a:p>
          <a:p>
            <a:pPr marL="628650" lvl="1" indent="-171450">
              <a:buFont typeface="Arial" panose="020B0604020202020204" pitchFamily="34" charset="0"/>
              <a:buChar char="•"/>
            </a:pPr>
            <a:r>
              <a:rPr lang="en-GB" sz="1200" b="1" kern="1200" dirty="0" smtClean="0">
                <a:solidFill>
                  <a:schemeClr val="tx1"/>
                </a:solidFill>
                <a:effectLst/>
                <a:latin typeface="+mn-lt"/>
                <a:ea typeface="+mn-ea"/>
                <a:cs typeface="+mn-cs"/>
              </a:rPr>
              <a:t>direction:</a:t>
            </a:r>
            <a:r>
              <a:rPr lang="en-GB" sz="1200" kern="1200" dirty="0" smtClean="0">
                <a:solidFill>
                  <a:schemeClr val="tx1"/>
                </a:solidFill>
                <a:effectLst/>
                <a:latin typeface="+mn-lt"/>
                <a:ea typeface="+mn-ea"/>
                <a:cs typeface="+mn-cs"/>
              </a:rPr>
              <a:t> a pathway to follow; an answer for the ‘where?’ of an idea</a:t>
            </a:r>
          </a:p>
          <a:p>
            <a:pPr marL="628650" lvl="1" indent="-171450">
              <a:buFont typeface="Arial" panose="020B0604020202020204" pitchFamily="34" charset="0"/>
              <a:buChar char="•"/>
            </a:pPr>
            <a:r>
              <a:rPr lang="en-GB" sz="1200" b="1" kern="1200" dirty="0" smtClean="0">
                <a:solidFill>
                  <a:schemeClr val="tx1"/>
                </a:solidFill>
                <a:effectLst/>
                <a:latin typeface="+mn-lt"/>
                <a:ea typeface="+mn-ea"/>
                <a:cs typeface="+mn-cs"/>
              </a:rPr>
              <a:t>focus:</a:t>
            </a:r>
            <a:r>
              <a:rPr lang="en-GB" sz="1200" kern="1200" dirty="0" smtClean="0">
                <a:solidFill>
                  <a:schemeClr val="tx1"/>
                </a:solidFill>
                <a:effectLst/>
                <a:latin typeface="+mn-lt"/>
                <a:ea typeface="+mn-ea"/>
                <a:cs typeface="+mn-cs"/>
              </a:rPr>
              <a:t> an identity to live up to; an answer for the ‘what?’ of an idea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a:p>
        </p:txBody>
      </p:sp>
      <p:sp>
        <p:nvSpPr>
          <p:cNvPr id="4" name="Slide Number Placeholder 3"/>
          <p:cNvSpPr>
            <a:spLocks noGrp="1"/>
          </p:cNvSpPr>
          <p:nvPr>
            <p:ph type="sldNum" sz="quarter" idx="10"/>
          </p:nvPr>
        </p:nvSpPr>
        <p:spPr/>
        <p:txBody>
          <a:bodyPr/>
          <a:lstStyle/>
          <a:p>
            <a:fld id="{7B757914-44CC-41C4-AAC4-BBDEE1A2B095}" type="slidenum">
              <a:rPr lang="en-GB" smtClean="0"/>
              <a:t>9</a:t>
            </a:fld>
            <a:endParaRPr lang="en-GB"/>
          </a:p>
        </p:txBody>
      </p:sp>
    </p:spTree>
    <p:extLst>
      <p:ext uri="{BB962C8B-B14F-4D97-AF65-F5344CB8AC3E}">
        <p14:creationId xmlns:p14="http://schemas.microsoft.com/office/powerpoint/2010/main" val="2107318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Types</a:t>
            </a:r>
            <a:r>
              <a:rPr lang="en-GB" baseline="0" dirty="0"/>
              <a:t> of questions I’ve helped answer</a:t>
            </a:r>
          </a:p>
          <a:p>
            <a:r>
              <a:rPr lang="en-GB" baseline="0" dirty="0"/>
              <a:t>All real examples</a:t>
            </a:r>
          </a:p>
        </p:txBody>
      </p:sp>
      <p:sp>
        <p:nvSpPr>
          <p:cNvPr id="4" name="Slide Number Placeholder 3"/>
          <p:cNvSpPr>
            <a:spLocks noGrp="1"/>
          </p:cNvSpPr>
          <p:nvPr>
            <p:ph type="sldNum" sz="quarter" idx="10"/>
          </p:nvPr>
        </p:nvSpPr>
        <p:spPr/>
        <p:txBody>
          <a:bodyPr/>
          <a:lstStyle/>
          <a:p>
            <a:fld id="{7B757914-44CC-41C4-AAC4-BBDEE1A2B095}" type="slidenum">
              <a:rPr lang="en-GB" smtClean="0"/>
              <a:t>10</a:t>
            </a:fld>
            <a:endParaRPr lang="en-GB"/>
          </a:p>
        </p:txBody>
      </p:sp>
    </p:spTree>
    <p:extLst>
      <p:ext uri="{BB962C8B-B14F-4D97-AF65-F5344CB8AC3E}">
        <p14:creationId xmlns:p14="http://schemas.microsoft.com/office/powerpoint/2010/main" val="811636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secret of success is often in choosing those tools wisely and bring their outputs together, to join the dots/put pieces of jigsaw together and bring all the thinking together succinctly and in a way that allows you to take a bit of a leap.</a:t>
            </a:r>
          </a:p>
          <a:p>
            <a:endParaRPr lang="en-GB" dirty="0"/>
          </a:p>
        </p:txBody>
      </p:sp>
      <p:sp>
        <p:nvSpPr>
          <p:cNvPr id="4" name="Slide Number Placeholder 3"/>
          <p:cNvSpPr>
            <a:spLocks noGrp="1"/>
          </p:cNvSpPr>
          <p:nvPr>
            <p:ph type="sldNum" sz="quarter" idx="10"/>
          </p:nvPr>
        </p:nvSpPr>
        <p:spPr/>
        <p:txBody>
          <a:bodyPr/>
          <a:lstStyle/>
          <a:p>
            <a:fld id="{91B691E2-42FB-41F3-AAFD-35DE5CC18619}" type="slidenum">
              <a:rPr lang="en-GB" smtClean="0"/>
              <a:t>11</a:t>
            </a:fld>
            <a:endParaRPr lang="en-GB"/>
          </a:p>
        </p:txBody>
      </p:sp>
    </p:spTree>
    <p:extLst>
      <p:ext uri="{BB962C8B-B14F-4D97-AF65-F5344CB8AC3E}">
        <p14:creationId xmlns:p14="http://schemas.microsoft.com/office/powerpoint/2010/main" val="4054697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CF69E84-068F-4F4E-9F15-F026A33ED004}" type="datetimeFigureOut">
              <a:rPr lang="en-GB" smtClean="0"/>
              <a:t>11/04/2017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733373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F69E84-068F-4F4E-9F15-F026A33ED004}" type="datetimeFigureOut">
              <a:rPr lang="en-GB" smtClean="0"/>
              <a:t>11/04/2017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2148008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F69E84-068F-4F4E-9F15-F026A33ED004}" type="datetimeFigureOut">
              <a:rPr lang="en-GB" smtClean="0"/>
              <a:t>11/04/2017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1470496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92D050"/>
        </a:solidFill>
        <a:effectLst/>
      </p:bgPr>
    </p:bg>
    <p:spTree>
      <p:nvGrpSpPr>
        <p:cNvPr id="1" name=""/>
        <p:cNvGrpSpPr/>
        <p:nvPr/>
      </p:nvGrpSpPr>
      <p:grpSpPr>
        <a:xfrm>
          <a:off x="0" y="0"/>
          <a:ext cx="0" cy="0"/>
          <a:chOff x="0" y="0"/>
          <a:chExt cx="0" cy="0"/>
        </a:xfrm>
      </p:grpSpPr>
      <p:sp>
        <p:nvSpPr>
          <p:cNvPr id="7" name="Slide Number Placeholder 5"/>
          <p:cNvSpPr txBox="1">
            <a:spLocks/>
          </p:cNvSpPr>
          <p:nvPr userDrawn="1"/>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F8983F-280F-4F20-BA13-2C7D17842F55}" type="slidenum">
              <a:rPr lang="en-GB" smtClean="0"/>
              <a:pPr/>
              <a:t>‹#›</a:t>
            </a:fld>
            <a:endParaRPr lang="en-GB" dirty="0"/>
          </a:p>
        </p:txBody>
      </p:sp>
      <p:sp>
        <p:nvSpPr>
          <p:cNvPr id="8"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endParaRPr lang="en-GB" dirty="0"/>
          </a:p>
        </p:txBody>
      </p:sp>
      <p:sp>
        <p:nvSpPr>
          <p:cNvPr id="9"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679793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CF69E84-068F-4F4E-9F15-F026A33ED004}" type="datetimeFigureOut">
              <a:rPr lang="en-GB" smtClean="0"/>
              <a:t>11/04/2017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1059801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F69E84-068F-4F4E-9F15-F026A33ED004}" type="datetimeFigureOut">
              <a:rPr lang="en-GB" smtClean="0"/>
              <a:t>11/04/2017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746845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F69E84-068F-4F4E-9F15-F026A33ED004}" type="datetimeFigureOut">
              <a:rPr lang="en-GB" smtClean="0"/>
              <a:t>11/04/2017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903444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CF69E84-068F-4F4E-9F15-F026A33ED004}" type="datetimeFigureOut">
              <a:rPr lang="en-GB" smtClean="0"/>
              <a:t>11/04/2017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1366449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CF69E84-068F-4F4E-9F15-F026A33ED004}" type="datetimeFigureOut">
              <a:rPr lang="en-GB" smtClean="0"/>
              <a:t>11/04/2017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4009036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CF69E84-068F-4F4E-9F15-F026A33ED004}" type="datetimeFigureOut">
              <a:rPr lang="en-GB" smtClean="0"/>
              <a:t>11/04/2017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250463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69E84-068F-4F4E-9F15-F026A33ED004}" type="datetimeFigureOut">
              <a:rPr lang="en-GB" smtClean="0"/>
              <a:t>11/04/2017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3909140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F69E84-068F-4F4E-9F15-F026A33ED004}" type="datetimeFigureOut">
              <a:rPr lang="en-GB" smtClean="0"/>
              <a:t>11/04/2017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3277339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F69E84-068F-4F4E-9F15-F026A33ED004}" type="datetimeFigureOut">
              <a:rPr lang="en-GB" smtClean="0"/>
              <a:t>11/04/2017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252868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F69E84-068F-4F4E-9F15-F026A33ED004}" type="datetimeFigureOut">
              <a:rPr lang="en-GB" smtClean="0"/>
              <a:t>11/04/2017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1760687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F69E84-068F-4F4E-9F15-F026A33ED004}" type="datetimeFigureOut">
              <a:rPr lang="en-GB" smtClean="0"/>
              <a:t>11/04/2017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1132753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F69E84-068F-4F4E-9F15-F026A33ED004}" type="datetimeFigureOut">
              <a:rPr lang="en-GB" smtClean="0"/>
              <a:t>11/04/2017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3921979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6E8384D-6B3B-409E-B97C-0E45A8FFB1D9}" type="datetimeFigureOut">
              <a:rPr lang="en-GB" smtClean="0">
                <a:solidFill>
                  <a:prstClr val="black">
                    <a:tint val="75000"/>
                  </a:prstClr>
                </a:solidFill>
              </a:rPr>
              <a:pPr/>
              <a:t>11/04/2017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9786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E8384D-6B3B-409E-B97C-0E45A8FFB1D9}" type="datetimeFigureOut">
              <a:rPr lang="en-GB" smtClean="0">
                <a:solidFill>
                  <a:prstClr val="black">
                    <a:tint val="75000"/>
                  </a:prstClr>
                </a:solidFill>
              </a:rPr>
              <a:pPr/>
              <a:t>11/04/2017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398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E8384D-6B3B-409E-B97C-0E45A8FFB1D9}" type="datetimeFigureOut">
              <a:rPr lang="en-GB" smtClean="0">
                <a:solidFill>
                  <a:prstClr val="black">
                    <a:tint val="75000"/>
                  </a:prstClr>
                </a:solidFill>
              </a:rPr>
              <a:pPr/>
              <a:t>11/04/2017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95037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6E8384D-6B3B-409E-B97C-0E45A8FFB1D9}" type="datetimeFigureOut">
              <a:rPr lang="en-GB" smtClean="0">
                <a:solidFill>
                  <a:prstClr val="black">
                    <a:tint val="75000"/>
                  </a:prstClr>
                </a:solidFill>
              </a:rPr>
              <a:pPr/>
              <a:t>11/04/2017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51951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6E8384D-6B3B-409E-B97C-0E45A8FFB1D9}" type="datetimeFigureOut">
              <a:rPr lang="en-GB" smtClean="0">
                <a:solidFill>
                  <a:prstClr val="black">
                    <a:tint val="75000"/>
                  </a:prstClr>
                </a:solidFill>
              </a:rPr>
              <a:pPr/>
              <a:t>11/04/2017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2390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6E8384D-6B3B-409E-B97C-0E45A8FFB1D9}" type="datetimeFigureOut">
              <a:rPr lang="en-GB" smtClean="0">
                <a:solidFill>
                  <a:prstClr val="black">
                    <a:tint val="75000"/>
                  </a:prstClr>
                </a:solidFill>
              </a:rPr>
              <a:pPr/>
              <a:t>11/04/2017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540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F69E84-068F-4F4E-9F15-F026A33ED004}" type="datetimeFigureOut">
              <a:rPr lang="en-GB" smtClean="0"/>
              <a:t>11/04/2017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3494745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8384D-6B3B-409E-B97C-0E45A8FFB1D9}" type="datetimeFigureOut">
              <a:rPr lang="en-GB" smtClean="0">
                <a:solidFill>
                  <a:prstClr val="black">
                    <a:tint val="75000"/>
                  </a:prstClr>
                </a:solidFill>
              </a:rPr>
              <a:pPr/>
              <a:t>11/04/2017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47804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E8384D-6B3B-409E-B97C-0E45A8FFB1D9}" type="datetimeFigureOut">
              <a:rPr lang="en-GB" smtClean="0">
                <a:solidFill>
                  <a:prstClr val="black">
                    <a:tint val="75000"/>
                  </a:prstClr>
                </a:solidFill>
              </a:rPr>
              <a:pPr/>
              <a:t>11/04/2017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76451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E8384D-6B3B-409E-B97C-0E45A8FFB1D9}" type="datetimeFigureOut">
              <a:rPr lang="en-GB" smtClean="0">
                <a:solidFill>
                  <a:prstClr val="black">
                    <a:tint val="75000"/>
                  </a:prstClr>
                </a:solidFill>
              </a:rPr>
              <a:pPr/>
              <a:t>11/04/2017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9702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E8384D-6B3B-409E-B97C-0E45A8FFB1D9}" type="datetimeFigureOut">
              <a:rPr lang="en-GB" smtClean="0">
                <a:solidFill>
                  <a:prstClr val="black">
                    <a:tint val="75000"/>
                  </a:prstClr>
                </a:solidFill>
              </a:rPr>
              <a:pPr/>
              <a:t>11/04/2017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35632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E8384D-6B3B-409E-B97C-0E45A8FFB1D9}" type="datetimeFigureOut">
              <a:rPr lang="en-GB" smtClean="0">
                <a:solidFill>
                  <a:prstClr val="black">
                    <a:tint val="75000"/>
                  </a:prstClr>
                </a:solidFill>
              </a:rPr>
              <a:pPr/>
              <a:t>11/04/2017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04922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1A6B08CD-2FB9-49E0-B14B-8290CC58735C}" type="datetimeFigureOut">
              <a:rPr lang="en-GB" smtClean="0">
                <a:solidFill>
                  <a:prstClr val="black">
                    <a:tint val="75000"/>
                  </a:prstClr>
                </a:solidFill>
              </a:rPr>
              <a:pPr/>
              <a:t>11/04/2017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2F8983F-280F-4F20-BA13-2C7D17842F55}"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380912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1A6B08CD-2FB9-49E0-B14B-8290CC58735C}" type="datetimeFigureOut">
              <a:rPr lang="en-GB" smtClean="0">
                <a:solidFill>
                  <a:prstClr val="black">
                    <a:tint val="75000"/>
                  </a:prstClr>
                </a:solidFill>
              </a:rPr>
              <a:pPr/>
              <a:t>11/04/2017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2F8983F-280F-4F20-BA13-2C7D17842F55}"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151231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099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1A6B08CD-2FB9-49E0-B14B-8290CC58735C}" type="datetimeFigureOut">
              <a:rPr lang="en-GB" smtClean="0">
                <a:solidFill>
                  <a:prstClr val="black">
                    <a:tint val="75000"/>
                  </a:prstClr>
                </a:solidFill>
              </a:rPr>
              <a:pPr/>
              <a:t>11/04/2017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2F8983F-280F-4F20-BA13-2C7D17842F55}"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0515551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C00000"/>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A6B08CD-2FB9-49E0-B14B-8290CC58735C}" type="datetimeFigureOut">
              <a:rPr lang="en-GB" smtClean="0">
                <a:solidFill>
                  <a:prstClr val="black">
                    <a:tint val="75000"/>
                  </a:prstClr>
                </a:solidFill>
              </a:rPr>
              <a:pPr/>
              <a:t>11/04/2017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2F8983F-280F-4F20-BA13-2C7D17842F55}" type="slidenum">
              <a:rPr lang="en-GB" smtClean="0">
                <a:solidFill>
                  <a:prstClr val="white"/>
                </a:solidFill>
              </a:rPr>
              <a:pPr/>
              <a:t>‹#›</a:t>
            </a:fld>
            <a:endParaRPr lang="en-GB">
              <a:solidFill>
                <a:prstClr val="white"/>
              </a:solidFill>
            </a:endParaRPr>
          </a:p>
        </p:txBody>
      </p:sp>
      <p:sp>
        <p:nvSpPr>
          <p:cNvPr id="7"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endParaRPr lang="en-GB" dirty="0"/>
          </a:p>
        </p:txBody>
      </p:sp>
      <p:sp>
        <p:nvSpPr>
          <p:cNvPr id="8"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693765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92D050"/>
        </a:solidFill>
        <a:effectLst/>
      </p:bgPr>
    </p:bg>
    <p:spTree>
      <p:nvGrpSpPr>
        <p:cNvPr id="1" name=""/>
        <p:cNvGrpSpPr/>
        <p:nvPr/>
      </p:nvGrpSpPr>
      <p:grpSpPr>
        <a:xfrm>
          <a:off x="0" y="0"/>
          <a:ext cx="0" cy="0"/>
          <a:chOff x="0" y="0"/>
          <a:chExt cx="0" cy="0"/>
        </a:xfrm>
      </p:grpSpPr>
      <p:sp>
        <p:nvSpPr>
          <p:cNvPr id="7" name="Slide Number Placeholder 5"/>
          <p:cNvSpPr txBox="1">
            <a:spLocks/>
          </p:cNvSpPr>
          <p:nvPr userDrawn="1"/>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F8983F-280F-4F20-BA13-2C7D17842F55}" type="slidenum">
              <a:rPr lang="en-GB" smtClean="0">
                <a:solidFill>
                  <a:prstClr val="white"/>
                </a:solidFill>
              </a:rPr>
              <a:pPr/>
              <a:t>‹#›</a:t>
            </a:fld>
            <a:endParaRPr lang="en-GB" dirty="0">
              <a:solidFill>
                <a:prstClr val="white"/>
              </a:solidFill>
            </a:endParaRPr>
          </a:p>
        </p:txBody>
      </p:sp>
      <p:sp>
        <p:nvSpPr>
          <p:cNvPr id="8"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endParaRPr lang="en-GB" dirty="0"/>
          </a:p>
        </p:txBody>
      </p:sp>
      <p:sp>
        <p:nvSpPr>
          <p:cNvPr id="9"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99170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CF69E84-068F-4F4E-9F15-F026A33ED004}" type="datetimeFigureOut">
              <a:rPr lang="en-GB" smtClean="0"/>
              <a:t>11/04/2017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1161318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070C0"/>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6B08CD-2FB9-49E0-B14B-8290CC58735C}" type="datetimeFigureOut">
              <a:rPr lang="en-GB" smtClean="0">
                <a:solidFill>
                  <a:prstClr val="black">
                    <a:tint val="75000"/>
                  </a:prstClr>
                </a:solidFill>
              </a:rPr>
              <a:pPr/>
              <a:t>11/04/2017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2F8983F-280F-4F20-BA13-2C7D17842F55}" type="slidenum">
              <a:rPr lang="en-GB" smtClean="0">
                <a:solidFill>
                  <a:prstClr val="white"/>
                </a:solidFill>
              </a:rPr>
              <a:pPr/>
              <a:t>‹#›</a:t>
            </a:fld>
            <a:endParaRPr lang="en-GB">
              <a:solidFill>
                <a:prstClr val="white"/>
              </a:solidFill>
            </a:endParaRPr>
          </a:p>
        </p:txBody>
      </p:sp>
      <p:sp>
        <p:nvSpPr>
          <p:cNvPr id="6"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endParaRPr lang="en-GB" dirty="0"/>
          </a:p>
        </p:txBody>
      </p:sp>
      <p:sp>
        <p:nvSpPr>
          <p:cNvPr id="7"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290417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FF6600"/>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6B08CD-2FB9-49E0-B14B-8290CC58735C}" type="datetimeFigureOut">
              <a:rPr lang="en-GB" smtClean="0">
                <a:solidFill>
                  <a:prstClr val="black">
                    <a:tint val="75000"/>
                  </a:prstClr>
                </a:solidFill>
              </a:rPr>
              <a:pPr/>
              <a:t>11/04/2017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2F8983F-280F-4F20-BA13-2C7D17842F55}" type="slidenum">
              <a:rPr lang="en-GB" smtClean="0">
                <a:solidFill>
                  <a:prstClr val="white"/>
                </a:solidFill>
              </a:rPr>
              <a:pPr/>
              <a:t>‹#›</a:t>
            </a:fld>
            <a:endParaRPr lang="en-GB">
              <a:solidFill>
                <a:prstClr val="white"/>
              </a:solidFill>
            </a:endParaRPr>
          </a:p>
        </p:txBody>
      </p:sp>
      <p:sp>
        <p:nvSpPr>
          <p:cNvPr id="6"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endParaRPr lang="en-GB" dirty="0"/>
          </a:p>
        </p:txBody>
      </p:sp>
      <p:sp>
        <p:nvSpPr>
          <p:cNvPr id="7"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890131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407AAD8-7C5A-4B74-A25B-D192CDAA55EB}" type="datetimeFigureOut">
              <a:rPr lang="en-GB" smtClean="0">
                <a:solidFill>
                  <a:prstClr val="black">
                    <a:tint val="75000"/>
                  </a:prstClr>
                </a:solidFill>
              </a:rPr>
              <a:pPr/>
              <a:t>11/04/2017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EE9A02C-8A65-4609-9470-D98FCBC5025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797915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407AAD8-7C5A-4B74-A25B-D192CDAA55EB}" type="datetimeFigureOut">
              <a:rPr lang="en-GB" smtClean="0">
                <a:solidFill>
                  <a:prstClr val="black">
                    <a:tint val="75000"/>
                  </a:prstClr>
                </a:solidFill>
              </a:rPr>
              <a:pPr/>
              <a:t>11/04/2017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EE9A02C-8A65-4609-9470-D98FCBC5025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25836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1A6B08CD-2FB9-49E0-B14B-8290CC58735C}" type="datetimeFigureOut">
              <a:rPr lang="en-GB" smtClean="0">
                <a:solidFill>
                  <a:prstClr val="black">
                    <a:tint val="75000"/>
                  </a:prstClr>
                </a:solidFill>
              </a:rPr>
              <a:pPr/>
              <a:t>11/04/2017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2F8983F-280F-4F20-BA13-2C7D17842F55}"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406909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CF69E84-068F-4F4E-9F15-F026A33ED004}" type="datetimeFigureOut">
              <a:rPr lang="en-GB" smtClean="0"/>
              <a:t>11/04/2017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2071761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CF69E84-068F-4F4E-9F15-F026A33ED004}" type="datetimeFigureOut">
              <a:rPr lang="en-GB" smtClean="0"/>
              <a:t>11/04/2017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1114756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69E84-068F-4F4E-9F15-F026A33ED004}" type="datetimeFigureOut">
              <a:rPr lang="en-GB" smtClean="0"/>
              <a:t>11/04/2017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4072993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F69E84-068F-4F4E-9F15-F026A33ED004}" type="datetimeFigureOut">
              <a:rPr lang="en-GB" smtClean="0"/>
              <a:t>11/04/2017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3450065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F69E84-068F-4F4E-9F15-F026A33ED004}" type="datetimeFigureOut">
              <a:rPr lang="en-GB" smtClean="0"/>
              <a:t>11/04/2017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2763665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F69E84-068F-4F4E-9F15-F026A33ED004}" type="datetimeFigureOut">
              <a:rPr lang="en-GB" smtClean="0"/>
              <a:t>11/04/2017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FDC22-492F-4475-9D5B-F03501BD6913}" type="slidenum">
              <a:rPr lang="en-GB" smtClean="0"/>
              <a:t>‹#›</a:t>
            </a:fld>
            <a:endParaRPr lang="en-GB"/>
          </a:p>
        </p:txBody>
      </p:sp>
      <p:sp>
        <p:nvSpPr>
          <p:cNvPr id="7" name="Text Box 2"/>
          <p:cNvSpPr txBox="1">
            <a:spLocks noChangeArrowheads="1"/>
          </p:cNvSpPr>
          <p:nvPr userDrawn="1"/>
        </p:nvSpPr>
        <p:spPr bwMode="auto">
          <a:xfrm>
            <a:off x="11145863" y="5813614"/>
            <a:ext cx="415870" cy="7016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ctr" eaLnBrk="0" fontAlgn="base" hangingPunct="0">
              <a:spcBef>
                <a:spcPct val="0"/>
              </a:spcBef>
              <a:spcAft>
                <a:spcPct val="0"/>
              </a:spcAft>
            </a:pPr>
            <a:r>
              <a:rPr lang="en-GB" altLang="en-US" sz="4000" dirty="0" err="1">
                <a:solidFill>
                  <a:srgbClr val="00B050"/>
                </a:solidFill>
                <a:latin typeface="Bookman Old Style" panose="02050604050505020204" pitchFamily="18" charset="0"/>
              </a:rPr>
              <a:t>i</a:t>
            </a:r>
            <a:endParaRPr lang="en-US" altLang="en-US" dirty="0">
              <a:solidFill>
                <a:srgbClr val="00B050"/>
              </a:solidFill>
              <a:latin typeface="Arial" panose="020B0604020202020204" pitchFamily="34" charset="0"/>
            </a:endParaRPr>
          </a:p>
        </p:txBody>
      </p:sp>
      <p:sp>
        <p:nvSpPr>
          <p:cNvPr id="8" name="Cloud"/>
          <p:cNvSpPr>
            <a:spLocks noChangeAspect="1" noEditPoints="1" noChangeArrowheads="1"/>
          </p:cNvSpPr>
          <p:nvPr userDrawn="1"/>
        </p:nvSpPr>
        <p:spPr bwMode="auto">
          <a:xfrm rot="750143">
            <a:off x="10849767" y="5705665"/>
            <a:ext cx="1008063" cy="91757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9525">
            <a:solidFill>
              <a:srgbClr val="00B05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BE7D"/>
                </a:solidFill>
              </a14:hiddenFill>
            </a:ext>
          </a:extLst>
        </p:spPr>
        <p:txBody>
          <a:bodyPr vert="horz" wrap="square" lIns="91440" tIns="45720" rIns="91440" bIns="45720" numCol="1" anchor="t" anchorCtr="0" compatLnSpc="1">
            <a:prstTxWarp prst="textNoShape">
              <a:avLst/>
            </a:prstTxWarp>
          </a:bodyPr>
          <a:lstStyle/>
          <a:p>
            <a:endParaRPr lang="en-GB">
              <a:solidFill>
                <a:prstClr val="white"/>
              </a:solidFill>
            </a:endParaRPr>
          </a:p>
        </p:txBody>
      </p:sp>
    </p:spTree>
    <p:extLst>
      <p:ext uri="{BB962C8B-B14F-4D97-AF65-F5344CB8AC3E}">
        <p14:creationId xmlns:p14="http://schemas.microsoft.com/office/powerpoint/2010/main" val="24894320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08" r:id="rId12"/>
  </p:sldLayoutIdLst>
  <p:txStyles>
    <p:titleStyle>
      <a:lvl1pPr algn="l" defTabSz="914400" rtl="0" eaLnBrk="1" latinLnBrk="0" hangingPunct="1">
        <a:lnSpc>
          <a:spcPct val="90000"/>
        </a:lnSpc>
        <a:spcBef>
          <a:spcPct val="0"/>
        </a:spcBef>
        <a:buNone/>
        <a:defRPr sz="4400" kern="1200">
          <a:solidFill>
            <a:srgbClr val="00B050"/>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F69E84-068F-4F4E-9F15-F026A33ED004}" type="datetimeFigureOut">
              <a:rPr lang="en-GB" smtClean="0"/>
              <a:t>11/04/2017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FDC22-492F-4475-9D5B-F03501BD6913}" type="slidenum">
              <a:rPr lang="en-GB" smtClean="0"/>
              <a:t>‹#›</a:t>
            </a:fld>
            <a:endParaRPr lang="en-GB"/>
          </a:p>
        </p:txBody>
      </p:sp>
      <p:sp>
        <p:nvSpPr>
          <p:cNvPr id="7" name="Text Box 2"/>
          <p:cNvSpPr txBox="1">
            <a:spLocks noChangeArrowheads="1"/>
          </p:cNvSpPr>
          <p:nvPr userDrawn="1"/>
        </p:nvSpPr>
        <p:spPr bwMode="auto">
          <a:xfrm>
            <a:off x="630263" y="5826124"/>
            <a:ext cx="415870" cy="7016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ctr" eaLnBrk="0" fontAlgn="base" hangingPunct="0">
              <a:spcBef>
                <a:spcPct val="0"/>
              </a:spcBef>
              <a:spcAft>
                <a:spcPct val="0"/>
              </a:spcAft>
            </a:pPr>
            <a:r>
              <a:rPr lang="en-GB" altLang="en-US" sz="4000" dirty="0" err="1">
                <a:solidFill>
                  <a:srgbClr val="00B050"/>
                </a:solidFill>
                <a:latin typeface="Bookman Old Style" panose="02050604050505020204" pitchFamily="18" charset="0"/>
              </a:rPr>
              <a:t>i</a:t>
            </a:r>
            <a:endParaRPr lang="en-US" altLang="en-US" dirty="0">
              <a:solidFill>
                <a:srgbClr val="00B050"/>
              </a:solidFill>
              <a:latin typeface="Arial" panose="020B0604020202020204" pitchFamily="34" charset="0"/>
            </a:endParaRPr>
          </a:p>
        </p:txBody>
      </p:sp>
      <p:sp>
        <p:nvSpPr>
          <p:cNvPr id="8" name="Cloud"/>
          <p:cNvSpPr>
            <a:spLocks noChangeAspect="1" noEditPoints="1" noChangeArrowheads="1"/>
          </p:cNvSpPr>
          <p:nvPr userDrawn="1"/>
        </p:nvSpPr>
        <p:spPr bwMode="auto">
          <a:xfrm rot="750143">
            <a:off x="334167" y="5718175"/>
            <a:ext cx="1008063" cy="91757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9525">
            <a:solidFill>
              <a:srgbClr val="00B05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BE7D"/>
                </a:solidFill>
              </a14:hiddenFill>
            </a:ext>
          </a:extLst>
        </p:spPr>
        <p:txBody>
          <a:bodyPr vert="horz" wrap="square" lIns="91440" tIns="45720" rIns="91440" bIns="45720" numCol="1" anchor="t" anchorCtr="0" compatLnSpc="1">
            <a:prstTxWarp prst="textNoShape">
              <a:avLst/>
            </a:prstTxWarp>
          </a:bodyPr>
          <a:lstStyle/>
          <a:p>
            <a:endParaRPr lang="en-GB">
              <a:solidFill>
                <a:prstClr val="white"/>
              </a:solidFill>
            </a:endParaRPr>
          </a:p>
        </p:txBody>
      </p:sp>
    </p:spTree>
    <p:extLst>
      <p:ext uri="{BB962C8B-B14F-4D97-AF65-F5344CB8AC3E}">
        <p14:creationId xmlns:p14="http://schemas.microsoft.com/office/powerpoint/2010/main" val="28327189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rgbClr val="00B050"/>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E8384D-6B3B-409E-B97C-0E45A8FFB1D9}" type="datetimeFigureOut">
              <a:rPr lang="en-GB" smtClean="0">
                <a:solidFill>
                  <a:prstClr val="black">
                    <a:tint val="75000"/>
                  </a:prstClr>
                </a:solidFill>
              </a:rPr>
              <a:pPr/>
              <a:t>11/04/2017</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92225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6B08CD-2FB9-49E0-B14B-8290CC58735C}" type="datetimeFigureOut">
              <a:rPr lang="en-GB" smtClean="0">
                <a:solidFill>
                  <a:prstClr val="black">
                    <a:tint val="75000"/>
                  </a:prstClr>
                </a:solidFill>
              </a:rPr>
              <a:pPr/>
              <a:t>11/04/2017</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1"/>
                </a:solidFill>
              </a:defRPr>
            </a:lvl1pPr>
          </a:lstStyle>
          <a:p>
            <a:fld id="{D2F8983F-280F-4F20-BA13-2C7D17842F55}" type="slidenum">
              <a:rPr lang="en-GB" smtClean="0">
                <a:solidFill>
                  <a:prstClr val="white"/>
                </a:solidFill>
              </a:rPr>
              <a:pPr/>
              <a:t>‹#›</a:t>
            </a:fld>
            <a:endParaRPr lang="en-GB">
              <a:solidFill>
                <a:prstClr val="white"/>
              </a:solidFill>
            </a:endParaRPr>
          </a:p>
        </p:txBody>
      </p:sp>
      <p:sp>
        <p:nvSpPr>
          <p:cNvPr id="7" name="Text Box 2"/>
          <p:cNvSpPr txBox="1">
            <a:spLocks noChangeArrowheads="1"/>
          </p:cNvSpPr>
          <p:nvPr userDrawn="1"/>
        </p:nvSpPr>
        <p:spPr bwMode="auto">
          <a:xfrm>
            <a:off x="11145863" y="5813614"/>
            <a:ext cx="41587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ctr" eaLnBrk="0" fontAlgn="base" hangingPunct="0">
              <a:spcBef>
                <a:spcPct val="0"/>
              </a:spcBef>
              <a:spcAft>
                <a:spcPct val="0"/>
              </a:spcAft>
            </a:pPr>
            <a:r>
              <a:rPr lang="en-GB" altLang="en-US" sz="4000" dirty="0" err="1">
                <a:solidFill>
                  <a:prstClr val="white"/>
                </a:solidFill>
                <a:latin typeface="Bookman Old Style" panose="02050604050505020204" pitchFamily="18" charset="0"/>
              </a:rPr>
              <a:t>i</a:t>
            </a:r>
            <a:endParaRPr lang="en-US" altLang="en-US" dirty="0">
              <a:solidFill>
                <a:prstClr val="white"/>
              </a:solidFill>
              <a:latin typeface="Arial" panose="020B0604020202020204" pitchFamily="34" charset="0"/>
            </a:endParaRPr>
          </a:p>
        </p:txBody>
      </p:sp>
      <p:sp>
        <p:nvSpPr>
          <p:cNvPr id="8" name="Cloud"/>
          <p:cNvSpPr>
            <a:spLocks noChangeAspect="1" noEditPoints="1" noChangeArrowheads="1"/>
          </p:cNvSpPr>
          <p:nvPr userDrawn="1"/>
        </p:nvSpPr>
        <p:spPr bwMode="auto">
          <a:xfrm rot="750143">
            <a:off x="10849767" y="5705665"/>
            <a:ext cx="1008063" cy="91757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9525">
            <a:solidFill>
              <a:schemeClr val="bg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BE7D"/>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Tree>
    <p:extLst>
      <p:ext uri="{BB962C8B-B14F-4D97-AF65-F5344CB8AC3E}">
        <p14:creationId xmlns:p14="http://schemas.microsoft.com/office/powerpoint/2010/main" val="292766750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hyperlink" Target="mailto:ally@ideallyconsulting.com" TargetMode="Externa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 y="1"/>
            <a:ext cx="12225963" cy="68580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49894" y="5867884"/>
            <a:ext cx="798069" cy="756195"/>
          </a:xfrm>
          <a:prstGeom prst="rect">
            <a:avLst/>
          </a:prstGeom>
        </p:spPr>
      </p:pic>
      <p:sp>
        <p:nvSpPr>
          <p:cNvPr id="4" name="TextBox 3"/>
          <p:cNvSpPr txBox="1"/>
          <p:nvPr/>
        </p:nvSpPr>
        <p:spPr>
          <a:xfrm>
            <a:off x="1363166" y="2071452"/>
            <a:ext cx="9465667" cy="523220"/>
          </a:xfrm>
          <a:prstGeom prst="rect">
            <a:avLst/>
          </a:prstGeom>
          <a:solidFill>
            <a:schemeClr val="tx1">
              <a:alpha val="74000"/>
            </a:schemeClr>
          </a:solidFill>
        </p:spPr>
        <p:txBody>
          <a:bodyPr wrap="square" rtlCol="0">
            <a:spAutoFit/>
          </a:bodyPr>
          <a:lstStyle/>
          <a:p>
            <a:pPr algn="ctr"/>
            <a:r>
              <a:rPr lang="en-GB" sz="2800" dirty="0">
                <a:solidFill>
                  <a:prstClr val="white"/>
                </a:solidFill>
                <a:latin typeface="Verdana" panose="020B0604030504040204" pitchFamily="34" charset="0"/>
                <a:ea typeface="Verdana" panose="020B0604030504040204" pitchFamily="34" charset="0"/>
                <a:cs typeface="Verdana" panose="020B0604030504040204" pitchFamily="34" charset="0"/>
              </a:rPr>
              <a:t>AUDIENCES &amp; CONSUMPTION</a:t>
            </a:r>
          </a:p>
        </p:txBody>
      </p:sp>
      <p:sp>
        <p:nvSpPr>
          <p:cNvPr id="2" name="TextBox 1"/>
          <p:cNvSpPr txBox="1"/>
          <p:nvPr/>
        </p:nvSpPr>
        <p:spPr>
          <a:xfrm>
            <a:off x="1363165" y="2670872"/>
            <a:ext cx="9465668" cy="1015663"/>
          </a:xfrm>
          <a:prstGeom prst="rect">
            <a:avLst/>
          </a:prstGeom>
          <a:solidFill>
            <a:schemeClr val="tx1">
              <a:alpha val="74000"/>
            </a:schemeClr>
          </a:solidFill>
        </p:spPr>
        <p:txBody>
          <a:bodyPr wrap="square" rtlCol="0">
            <a:spAutoFit/>
          </a:bodyPr>
          <a:lstStyle/>
          <a:p>
            <a:pPr algn="ctr"/>
            <a:r>
              <a:rPr lang="en-GB" sz="6000" dirty="0">
                <a:solidFill>
                  <a:prstClr val="white"/>
                </a:solidFill>
                <a:latin typeface="Verdana" panose="020B0604030504040204" pitchFamily="34" charset="0"/>
                <a:ea typeface="Verdana" panose="020B0604030504040204" pitchFamily="34" charset="0"/>
                <a:cs typeface="Verdana" panose="020B0604030504040204" pitchFamily="34" charset="0"/>
              </a:rPr>
              <a:t>an industry perspective</a:t>
            </a:r>
          </a:p>
        </p:txBody>
      </p:sp>
      <p:sp>
        <p:nvSpPr>
          <p:cNvPr id="6" name="Text Box 6"/>
          <p:cNvSpPr txBox="1">
            <a:spLocks noChangeArrowheads="1"/>
          </p:cNvSpPr>
          <p:nvPr/>
        </p:nvSpPr>
        <p:spPr bwMode="auto">
          <a:xfrm>
            <a:off x="9049894" y="6124017"/>
            <a:ext cx="2663825"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20000"/>
              </a:spcBef>
            </a:pPr>
            <a:r>
              <a:rPr lang="en-GB" altLang="en-US" sz="1000" dirty="0">
                <a:solidFill>
                  <a:prstClr val="white"/>
                </a:solidFill>
                <a:latin typeface="Verdana" panose="020B0604030504040204" pitchFamily="34" charset="0"/>
              </a:rPr>
              <a:t>ideally consulting ltd</a:t>
            </a:r>
          </a:p>
          <a:p>
            <a:pPr algn="r">
              <a:spcBef>
                <a:spcPct val="20000"/>
              </a:spcBef>
            </a:pPr>
            <a:r>
              <a:rPr lang="en-GB" altLang="en-US" sz="1400" dirty="0">
                <a:solidFill>
                  <a:prstClr val="white"/>
                </a:solidFill>
                <a:latin typeface="Bradley Hand ITC" panose="03070402050302030203" pitchFamily="66" charset="0"/>
              </a:rPr>
              <a:t>strategy for creativity</a:t>
            </a:r>
          </a:p>
        </p:txBody>
      </p:sp>
      <p:sp>
        <p:nvSpPr>
          <p:cNvPr id="8" name="TextBox 7"/>
          <p:cNvSpPr txBox="1"/>
          <p:nvPr/>
        </p:nvSpPr>
        <p:spPr>
          <a:xfrm>
            <a:off x="647700" y="5680740"/>
            <a:ext cx="4171950" cy="892552"/>
          </a:xfrm>
          <a:prstGeom prst="rect">
            <a:avLst/>
          </a:prstGeom>
          <a:noFill/>
        </p:spPr>
        <p:txBody>
          <a:bodyPr wrap="square" rtlCol="0">
            <a:spAutoFit/>
          </a:bodyPr>
          <a:lstStyle/>
          <a:p>
            <a:r>
              <a:rPr lang="en-GB" sz="3200" dirty="0">
                <a:solidFill>
                  <a:schemeClr val="bg1"/>
                </a:solidFill>
              </a:rPr>
              <a:t>Ally Castle</a:t>
            </a:r>
          </a:p>
          <a:p>
            <a:r>
              <a:rPr lang="en-GB" sz="2000" dirty="0">
                <a:solidFill>
                  <a:schemeClr val="bg1"/>
                </a:solidFill>
              </a:rPr>
              <a:t>Ideally Consulting Ltd</a:t>
            </a:r>
          </a:p>
        </p:txBody>
      </p:sp>
    </p:spTree>
    <p:extLst>
      <p:ext uri="{BB962C8B-B14F-4D97-AF65-F5344CB8AC3E}">
        <p14:creationId xmlns:p14="http://schemas.microsoft.com/office/powerpoint/2010/main" val="17873366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02905" y="5296740"/>
            <a:ext cx="3627852" cy="1200329"/>
          </a:xfrm>
          <a:prstGeom prst="rect">
            <a:avLst/>
          </a:prstGeom>
          <a:noFill/>
        </p:spPr>
        <p:txBody>
          <a:bodyPr wrap="square" rtlCol="0">
            <a:spAutoFit/>
          </a:bodyPr>
          <a:lstStyle/>
          <a:p>
            <a:pPr algn="ctr"/>
            <a:r>
              <a:rPr lang="en-GB" dirty="0"/>
              <a:t>How can the newly-formed BBC Studios work with insight to increase efficiency &amp; competitiveness, and de-risk development?</a:t>
            </a:r>
          </a:p>
        </p:txBody>
      </p:sp>
      <p:pic>
        <p:nvPicPr>
          <p:cNvPr id="3" name="Picture 2"/>
          <p:cNvPicPr>
            <a:picLocks noChangeAspect="1"/>
          </p:cNvPicPr>
          <p:nvPr/>
        </p:nvPicPr>
        <p:blipFill>
          <a:blip r:embed="rId3"/>
          <a:stretch>
            <a:fillRect/>
          </a:stretch>
        </p:blipFill>
        <p:spPr>
          <a:xfrm>
            <a:off x="509539" y="410503"/>
            <a:ext cx="3050821" cy="1716087"/>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78129" y="2483232"/>
            <a:ext cx="2847622" cy="646331"/>
          </a:xfrm>
          <a:prstGeom prst="rect">
            <a:avLst/>
          </a:prstGeom>
        </p:spPr>
        <p:txBody>
          <a:bodyPr wrap="square">
            <a:spAutoFit/>
          </a:bodyPr>
          <a:lstStyle/>
          <a:p>
            <a:pPr algn="ctr"/>
            <a:r>
              <a:rPr lang="en-GB" dirty="0"/>
              <a:t>How can we attract more children to watch?</a:t>
            </a:r>
          </a:p>
        </p:txBody>
      </p:sp>
      <p:pic>
        <p:nvPicPr>
          <p:cNvPr id="1026" name="Picture 2" descr="Image result for dragons den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150" y="498654"/>
            <a:ext cx="2328335" cy="16908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4493252" y="2553469"/>
            <a:ext cx="2294939" cy="646331"/>
          </a:xfrm>
          <a:prstGeom prst="rect">
            <a:avLst/>
          </a:prstGeom>
        </p:spPr>
        <p:txBody>
          <a:bodyPr wrap="square">
            <a:spAutoFit/>
          </a:bodyPr>
          <a:lstStyle/>
          <a:p>
            <a:r>
              <a:rPr lang="en-GB" dirty="0"/>
              <a:t>Who should we cast as the new dragon?</a:t>
            </a:r>
          </a:p>
        </p:txBody>
      </p:sp>
      <p:pic>
        <p:nvPicPr>
          <p:cNvPr id="6" name="Picture 5"/>
          <p:cNvPicPr>
            <a:picLocks noChangeAspect="1"/>
          </p:cNvPicPr>
          <p:nvPr/>
        </p:nvPicPr>
        <p:blipFill>
          <a:blip r:embed="rId5"/>
          <a:stretch>
            <a:fillRect/>
          </a:stretch>
        </p:blipFill>
        <p:spPr>
          <a:xfrm>
            <a:off x="7623125" y="534297"/>
            <a:ext cx="3080583" cy="1655172"/>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7623126" y="2483232"/>
            <a:ext cx="3167681" cy="646331"/>
          </a:xfrm>
          <a:prstGeom prst="rect">
            <a:avLst/>
          </a:prstGeom>
        </p:spPr>
        <p:txBody>
          <a:bodyPr wrap="square">
            <a:spAutoFit/>
          </a:bodyPr>
          <a:lstStyle/>
          <a:p>
            <a:pPr algn="ctr"/>
            <a:r>
              <a:rPr lang="en-GB" dirty="0"/>
              <a:t>What personas should our gang of YouTube stars adopt?</a:t>
            </a:r>
          </a:p>
        </p:txBody>
      </p:sp>
      <p:pic>
        <p:nvPicPr>
          <p:cNvPr id="10" name="Picture 9"/>
          <p:cNvPicPr>
            <a:picLocks noChangeAspect="1"/>
          </p:cNvPicPr>
          <p:nvPr/>
        </p:nvPicPr>
        <p:blipFill rotWithShape="1">
          <a:blip r:embed="rId6"/>
          <a:srcRect l="22000" r="21999"/>
          <a:stretch/>
        </p:blipFill>
        <p:spPr>
          <a:xfrm>
            <a:off x="865491" y="3580232"/>
            <a:ext cx="1600200" cy="160020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378129" y="5538380"/>
            <a:ext cx="2582862" cy="923330"/>
          </a:xfrm>
          <a:prstGeom prst="rect">
            <a:avLst/>
          </a:prstGeom>
        </p:spPr>
        <p:txBody>
          <a:bodyPr wrap="square">
            <a:spAutoFit/>
          </a:bodyPr>
          <a:lstStyle/>
          <a:p>
            <a:pPr algn="ctr"/>
            <a:r>
              <a:rPr lang="en-GB" dirty="0"/>
              <a:t>How can we successfully take BBC Three off TV and make it online-only?</a:t>
            </a:r>
          </a:p>
        </p:txBody>
      </p:sp>
      <p:pic>
        <p:nvPicPr>
          <p:cNvPr id="12" name="Picture 11"/>
          <p:cNvPicPr>
            <a:picLocks noChangeAspect="1"/>
          </p:cNvPicPr>
          <p:nvPr/>
        </p:nvPicPr>
        <p:blipFill>
          <a:blip r:embed="rId7"/>
          <a:stretch>
            <a:fillRect/>
          </a:stretch>
        </p:blipFill>
        <p:spPr>
          <a:xfrm>
            <a:off x="3751566" y="3629865"/>
            <a:ext cx="2733675" cy="1666875"/>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3635060" y="5538380"/>
            <a:ext cx="3193081" cy="923330"/>
          </a:xfrm>
          <a:prstGeom prst="rect">
            <a:avLst/>
          </a:prstGeom>
        </p:spPr>
        <p:txBody>
          <a:bodyPr wrap="square">
            <a:spAutoFit/>
          </a:bodyPr>
          <a:lstStyle/>
          <a:p>
            <a:pPr algn="ctr"/>
            <a:r>
              <a:rPr lang="en-GB" dirty="0"/>
              <a:t>How can we raise more money during the Children In Need appeal night?</a:t>
            </a:r>
          </a:p>
        </p:txBody>
      </p:sp>
      <p:pic>
        <p:nvPicPr>
          <p:cNvPr id="8" name="Picture 7"/>
          <p:cNvPicPr>
            <a:picLocks noChangeAspect="1"/>
          </p:cNvPicPr>
          <p:nvPr/>
        </p:nvPicPr>
        <p:blipFill>
          <a:blip r:embed="rId8"/>
          <a:stretch>
            <a:fillRect/>
          </a:stretch>
        </p:blipFill>
        <p:spPr>
          <a:xfrm>
            <a:off x="7663075" y="3763091"/>
            <a:ext cx="3330992" cy="1187109"/>
          </a:xfrm>
          <a:prstGeom prst="rect">
            <a:avLst/>
          </a:prstGeom>
        </p:spPr>
      </p:pic>
    </p:spTree>
    <p:extLst>
      <p:ext uri="{BB962C8B-B14F-4D97-AF65-F5344CB8AC3E}">
        <p14:creationId xmlns:p14="http://schemas.microsoft.com/office/powerpoint/2010/main" val="34777594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27697" y="1305341"/>
            <a:ext cx="4820152" cy="4247317"/>
          </a:xfrm>
          <a:prstGeom prst="rect">
            <a:avLst/>
          </a:prstGeom>
          <a:noFill/>
        </p:spPr>
        <p:txBody>
          <a:bodyPr wrap="square" rtlCol="0">
            <a:spAutoFit/>
          </a:bodyPr>
          <a:lstStyle/>
          <a:p>
            <a:r>
              <a:rPr lang="en-GB" sz="4400" dirty="0">
                <a:solidFill>
                  <a:srgbClr val="00B050"/>
                </a:solidFill>
              </a:rPr>
              <a:t>This often, but not always, rooted in audience research.</a:t>
            </a:r>
          </a:p>
          <a:p>
            <a:endParaRPr lang="en-GB" dirty="0"/>
          </a:p>
          <a:p>
            <a:r>
              <a:rPr lang="en-GB" sz="2400" dirty="0"/>
              <a:t>It’s about drawing on any tools and techniques necessary to set an informed direction of travel to get to the right solution.</a:t>
            </a:r>
          </a:p>
          <a:p>
            <a:endParaRPr lang="en-GB" sz="2400" dirty="0"/>
          </a:p>
        </p:txBody>
      </p:sp>
      <p:pic>
        <p:nvPicPr>
          <p:cNvPr id="5" name="Picture 4"/>
          <p:cNvPicPr>
            <a:picLocks noChangeAspect="1"/>
          </p:cNvPicPr>
          <p:nvPr/>
        </p:nvPicPr>
        <p:blipFill rotWithShape="1">
          <a:blip r:embed="rId3"/>
          <a:srcRect l="37524"/>
          <a:stretch/>
        </p:blipFill>
        <p:spPr>
          <a:xfrm>
            <a:off x="0" y="0"/>
            <a:ext cx="6424862" cy="6858000"/>
          </a:xfrm>
          <a:prstGeom prst="rect">
            <a:avLst/>
          </a:prstGeom>
        </p:spPr>
      </p:pic>
    </p:spTree>
    <p:extLst>
      <p:ext uri="{BB962C8B-B14F-4D97-AF65-F5344CB8AC3E}">
        <p14:creationId xmlns:p14="http://schemas.microsoft.com/office/powerpoint/2010/main" val="34595614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414713" y="1870911"/>
            <a:ext cx="1943100" cy="1809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p:cNvSpPr>
            <a:spLocks noGrp="1"/>
          </p:cNvSpPr>
          <p:nvPr>
            <p:ph type="title"/>
          </p:nvPr>
        </p:nvSpPr>
        <p:spPr>
          <a:xfrm>
            <a:off x="246146" y="112563"/>
            <a:ext cx="10515600" cy="1325563"/>
          </a:xfrm>
        </p:spPr>
        <p:txBody>
          <a:bodyPr>
            <a:normAutofit/>
          </a:bodyPr>
          <a:lstStyle/>
          <a:p>
            <a:r>
              <a:rPr lang="en-GB" dirty="0">
                <a:latin typeface="+mn-lt"/>
              </a:rPr>
              <a:t>Some tools &amp; techniques of creative strategy</a:t>
            </a:r>
          </a:p>
        </p:txBody>
      </p:sp>
      <p:sp>
        <p:nvSpPr>
          <p:cNvPr id="4" name="TextBox 3"/>
          <p:cNvSpPr txBox="1"/>
          <p:nvPr/>
        </p:nvSpPr>
        <p:spPr>
          <a:xfrm>
            <a:off x="1681413" y="2360287"/>
            <a:ext cx="1409700"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2400" dirty="0">
                <a:solidFill>
                  <a:schemeClr val="bg1"/>
                </a:solidFill>
              </a:rPr>
              <a:t>audience research</a:t>
            </a:r>
          </a:p>
        </p:txBody>
      </p:sp>
      <p:sp>
        <p:nvSpPr>
          <p:cNvPr id="5" name="Oval 4"/>
          <p:cNvSpPr/>
          <p:nvPr/>
        </p:nvSpPr>
        <p:spPr>
          <a:xfrm>
            <a:off x="3834063" y="1870911"/>
            <a:ext cx="1943100" cy="1809750"/>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4100763" y="2360287"/>
            <a:ext cx="1409700"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2400" dirty="0">
                <a:solidFill>
                  <a:schemeClr val="bg1"/>
                </a:solidFill>
              </a:rPr>
              <a:t>social trends</a:t>
            </a:r>
          </a:p>
        </p:txBody>
      </p:sp>
      <p:sp>
        <p:nvSpPr>
          <p:cNvPr id="7" name="Oval 6"/>
          <p:cNvSpPr/>
          <p:nvPr/>
        </p:nvSpPr>
        <p:spPr>
          <a:xfrm>
            <a:off x="5191627" y="3557547"/>
            <a:ext cx="1943100" cy="1809750"/>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5458327" y="4093789"/>
            <a:ext cx="1409700"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2400" dirty="0">
                <a:solidFill>
                  <a:schemeClr val="bg1"/>
                </a:solidFill>
              </a:rPr>
              <a:t>content analysis</a:t>
            </a:r>
          </a:p>
        </p:txBody>
      </p:sp>
      <p:sp>
        <p:nvSpPr>
          <p:cNvPr id="9" name="Oval 8"/>
          <p:cNvSpPr/>
          <p:nvPr/>
        </p:nvSpPr>
        <p:spPr>
          <a:xfrm>
            <a:off x="8739438" y="1841529"/>
            <a:ext cx="1943100" cy="1809750"/>
          </a:xfrm>
          <a:prstGeom prst="ellipse">
            <a:avLst/>
          </a:prstGeom>
          <a:solidFill>
            <a:srgbClr val="33993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p:cNvSpPr txBox="1"/>
          <p:nvPr/>
        </p:nvSpPr>
        <p:spPr>
          <a:xfrm>
            <a:off x="8872788" y="2330905"/>
            <a:ext cx="1676400"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2400" dirty="0">
                <a:solidFill>
                  <a:schemeClr val="bg1"/>
                </a:solidFill>
              </a:rPr>
              <a:t>workshops </a:t>
            </a:r>
            <a:r>
              <a:rPr lang="en-GB" sz="2000" dirty="0">
                <a:solidFill>
                  <a:schemeClr val="bg1"/>
                </a:solidFill>
              </a:rPr>
              <a:t>&amp; brainstorms</a:t>
            </a:r>
          </a:p>
        </p:txBody>
      </p:sp>
      <p:sp>
        <p:nvSpPr>
          <p:cNvPr id="11" name="Oval 10"/>
          <p:cNvSpPr/>
          <p:nvPr/>
        </p:nvSpPr>
        <p:spPr>
          <a:xfrm>
            <a:off x="7491663" y="3619104"/>
            <a:ext cx="1943100" cy="1809750"/>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7625013" y="4108481"/>
            <a:ext cx="1676400"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2400" dirty="0">
                <a:solidFill>
                  <a:schemeClr val="bg1"/>
                </a:solidFill>
              </a:rPr>
              <a:t>storytelling techniques</a:t>
            </a:r>
          </a:p>
        </p:txBody>
      </p:sp>
      <p:sp>
        <p:nvSpPr>
          <p:cNvPr id="13" name="Oval 12"/>
          <p:cNvSpPr/>
          <p:nvPr/>
        </p:nvSpPr>
        <p:spPr>
          <a:xfrm>
            <a:off x="370974" y="3680660"/>
            <a:ext cx="1943100" cy="1809750"/>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p:nvSpPr>
        <p:spPr>
          <a:xfrm>
            <a:off x="504324" y="4170037"/>
            <a:ext cx="1676400"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2400" dirty="0">
                <a:solidFill>
                  <a:schemeClr val="bg1"/>
                </a:solidFill>
              </a:rPr>
              <a:t>market mapping</a:t>
            </a:r>
          </a:p>
        </p:txBody>
      </p:sp>
      <p:sp>
        <p:nvSpPr>
          <p:cNvPr id="15" name="Oval 14"/>
          <p:cNvSpPr/>
          <p:nvPr/>
        </p:nvSpPr>
        <p:spPr>
          <a:xfrm>
            <a:off x="2733174" y="3651280"/>
            <a:ext cx="1943100" cy="1809750"/>
          </a:xfrm>
          <a:prstGeom prst="ellipse">
            <a:avLst/>
          </a:prstGeom>
          <a:solidFill>
            <a:srgbClr val="33993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p:cNvSpPr txBox="1"/>
          <p:nvPr/>
        </p:nvSpPr>
        <p:spPr>
          <a:xfrm>
            <a:off x="2866524" y="4140657"/>
            <a:ext cx="1676400"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2400" dirty="0">
                <a:solidFill>
                  <a:schemeClr val="bg1"/>
                </a:solidFill>
              </a:rPr>
              <a:t>brand thinking</a:t>
            </a:r>
          </a:p>
        </p:txBody>
      </p:sp>
      <p:sp>
        <p:nvSpPr>
          <p:cNvPr id="17" name="Oval 16"/>
          <p:cNvSpPr/>
          <p:nvPr/>
        </p:nvSpPr>
        <p:spPr>
          <a:xfrm>
            <a:off x="6235366" y="1841529"/>
            <a:ext cx="1943100" cy="180975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p:cNvSpPr txBox="1"/>
          <p:nvPr/>
        </p:nvSpPr>
        <p:spPr>
          <a:xfrm>
            <a:off x="6368716" y="2330906"/>
            <a:ext cx="1676400"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2400" dirty="0">
                <a:solidFill>
                  <a:schemeClr val="bg1"/>
                </a:solidFill>
              </a:rPr>
              <a:t>cultural insight</a:t>
            </a:r>
          </a:p>
        </p:txBody>
      </p:sp>
      <p:sp>
        <p:nvSpPr>
          <p:cNvPr id="19" name="Oval 18"/>
          <p:cNvSpPr/>
          <p:nvPr/>
        </p:nvSpPr>
        <p:spPr>
          <a:xfrm>
            <a:off x="9892966" y="3619104"/>
            <a:ext cx="1943100" cy="1809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p:cNvSpPr txBox="1"/>
          <p:nvPr/>
        </p:nvSpPr>
        <p:spPr>
          <a:xfrm>
            <a:off x="10159666" y="4108480"/>
            <a:ext cx="1409700"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2400" dirty="0">
                <a:solidFill>
                  <a:schemeClr val="bg1"/>
                </a:solidFill>
              </a:rPr>
              <a:t>creative theory</a:t>
            </a:r>
          </a:p>
        </p:txBody>
      </p:sp>
      <p:sp>
        <p:nvSpPr>
          <p:cNvPr id="21" name="TextBox 20"/>
          <p:cNvSpPr txBox="1"/>
          <p:nvPr/>
        </p:nvSpPr>
        <p:spPr>
          <a:xfrm>
            <a:off x="1917700" y="5947611"/>
            <a:ext cx="9537366" cy="461665"/>
          </a:xfrm>
          <a:prstGeom prst="rect">
            <a:avLst/>
          </a:prstGeom>
          <a:noFill/>
        </p:spPr>
        <p:txBody>
          <a:bodyPr wrap="square" rtlCol="0">
            <a:spAutoFit/>
          </a:bodyPr>
          <a:lstStyle/>
          <a:p>
            <a:r>
              <a:rPr lang="en-GB" sz="2400" dirty="0"/>
              <a:t>Creative strategy is audience research in context and in action</a:t>
            </a:r>
          </a:p>
        </p:txBody>
      </p:sp>
    </p:spTree>
    <p:extLst>
      <p:ext uri="{BB962C8B-B14F-4D97-AF65-F5344CB8AC3E}">
        <p14:creationId xmlns:p14="http://schemas.microsoft.com/office/powerpoint/2010/main" val="185629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Strategy is also a way of thinking</a:t>
            </a:r>
          </a:p>
        </p:txBody>
      </p:sp>
      <p:sp>
        <p:nvSpPr>
          <p:cNvPr id="3" name="TextBox 2"/>
          <p:cNvSpPr txBox="1"/>
          <p:nvPr/>
        </p:nvSpPr>
        <p:spPr>
          <a:xfrm>
            <a:off x="1008512" y="6100146"/>
            <a:ext cx="8340824" cy="461665"/>
          </a:xfrm>
          <a:prstGeom prst="rect">
            <a:avLst/>
          </a:prstGeom>
          <a:noFill/>
        </p:spPr>
        <p:txBody>
          <a:bodyPr wrap="square" rtlCol="0">
            <a:spAutoFit/>
          </a:bodyPr>
          <a:lstStyle/>
          <a:p>
            <a:r>
              <a:rPr lang="en-GB" sz="2400" i="1" dirty="0"/>
              <a:t>All qualities that good creatives need as well….</a:t>
            </a:r>
          </a:p>
        </p:txBody>
      </p:sp>
      <p:sp>
        <p:nvSpPr>
          <p:cNvPr id="4" name="Rectangle 3"/>
          <p:cNvSpPr/>
          <p:nvPr/>
        </p:nvSpPr>
        <p:spPr>
          <a:xfrm>
            <a:off x="1008512" y="2173653"/>
            <a:ext cx="6836077" cy="3416320"/>
          </a:xfrm>
          <a:prstGeom prst="rect">
            <a:avLst/>
          </a:prstGeom>
        </p:spPr>
        <p:txBody>
          <a:bodyPr wrap="square">
            <a:spAutoFit/>
          </a:bodyPr>
          <a:lstStyle/>
          <a:p>
            <a:pPr>
              <a:buClr>
                <a:srgbClr val="00B050"/>
              </a:buClr>
            </a:pPr>
            <a:r>
              <a:rPr lang="en-GB" sz="2400" dirty="0"/>
              <a:t>To bring wisdom out of information, it’s best to be good at </a:t>
            </a:r>
            <a:r>
              <a:rPr lang="en-GB" sz="2400" dirty="0">
                <a:solidFill>
                  <a:srgbClr val="009900"/>
                </a:solidFill>
              </a:rPr>
              <a:t>interrogating</a:t>
            </a:r>
          </a:p>
          <a:p>
            <a:pPr>
              <a:buClr>
                <a:srgbClr val="00B050"/>
              </a:buClr>
            </a:pPr>
            <a:endParaRPr lang="en-GB" sz="2400" dirty="0"/>
          </a:p>
          <a:p>
            <a:pPr>
              <a:buClr>
                <a:srgbClr val="00B050"/>
              </a:buClr>
            </a:pPr>
            <a:endParaRPr lang="en-GB" sz="2400" dirty="0"/>
          </a:p>
          <a:p>
            <a:pPr>
              <a:buClr>
                <a:srgbClr val="00B050"/>
              </a:buClr>
            </a:pPr>
            <a:r>
              <a:rPr lang="en-GB" sz="2400" dirty="0"/>
              <a:t>To bring order out of chaos, it’s best to be good at </a:t>
            </a:r>
            <a:r>
              <a:rPr lang="en-GB" sz="2400" dirty="0">
                <a:solidFill>
                  <a:srgbClr val="009900"/>
                </a:solidFill>
              </a:rPr>
              <a:t>connecting </a:t>
            </a:r>
            <a:endParaRPr lang="en-GB" sz="2400" dirty="0"/>
          </a:p>
          <a:p>
            <a:pPr>
              <a:buClr>
                <a:srgbClr val="00B050"/>
              </a:buClr>
            </a:pPr>
            <a:endParaRPr lang="en-GB" sz="2400" dirty="0"/>
          </a:p>
          <a:p>
            <a:pPr>
              <a:buClr>
                <a:srgbClr val="00B050"/>
              </a:buClr>
            </a:pPr>
            <a:r>
              <a:rPr lang="en-GB" sz="2400" dirty="0"/>
              <a:t>To bring decisions out of possibilities, it’s best to be good at </a:t>
            </a:r>
            <a:r>
              <a:rPr lang="en-GB" sz="2400" dirty="0">
                <a:solidFill>
                  <a:srgbClr val="008000"/>
                </a:solidFill>
              </a:rPr>
              <a:t>simplifying</a:t>
            </a:r>
          </a:p>
        </p:txBody>
      </p:sp>
      <p:sp>
        <p:nvSpPr>
          <p:cNvPr id="6" name="Oval Callout 5"/>
          <p:cNvSpPr/>
          <p:nvPr/>
        </p:nvSpPr>
        <p:spPr>
          <a:xfrm>
            <a:off x="8472269" y="2162768"/>
            <a:ext cx="2628867" cy="1136232"/>
          </a:xfrm>
          <a:prstGeom prst="wedgeEllipseCallout">
            <a:avLst>
              <a:gd name="adj1" fmla="val -42321"/>
              <a:gd name="adj2" fmla="val -45000"/>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B050"/>
              </a:buClr>
            </a:pPr>
            <a:r>
              <a:rPr lang="en-GB" dirty="0"/>
              <a:t>Be curious, always question things</a:t>
            </a:r>
          </a:p>
        </p:txBody>
      </p:sp>
      <p:sp>
        <p:nvSpPr>
          <p:cNvPr id="7" name="Oval Callout 6"/>
          <p:cNvSpPr/>
          <p:nvPr/>
        </p:nvSpPr>
        <p:spPr>
          <a:xfrm>
            <a:off x="7913300" y="3605243"/>
            <a:ext cx="2539197" cy="1055269"/>
          </a:xfrm>
          <a:prstGeom prst="wedgeEllipseCallout">
            <a:avLst>
              <a:gd name="adj1" fmla="val -34013"/>
              <a:gd name="adj2" fmla="val 59743"/>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B050"/>
              </a:buClr>
            </a:pPr>
            <a:r>
              <a:rPr lang="en-GB" dirty="0"/>
              <a:t>Spot patterns and relationships</a:t>
            </a:r>
            <a:endParaRPr lang="en-GB" sz="1600" dirty="0"/>
          </a:p>
        </p:txBody>
      </p:sp>
      <p:sp>
        <p:nvSpPr>
          <p:cNvPr id="8" name="Oval Callout 7"/>
          <p:cNvSpPr/>
          <p:nvPr/>
        </p:nvSpPr>
        <p:spPr>
          <a:xfrm>
            <a:off x="7718826" y="5213555"/>
            <a:ext cx="2227279" cy="1117424"/>
          </a:xfrm>
          <a:prstGeom prst="wedgeEllipseCallout">
            <a:avLst>
              <a:gd name="adj1" fmla="val -46015"/>
              <a:gd name="adj2" fmla="val -49986"/>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B050"/>
              </a:buClr>
            </a:pPr>
            <a:r>
              <a:rPr lang="en-GB" dirty="0"/>
              <a:t>Get to the real heart of the matter</a:t>
            </a:r>
            <a:endParaRPr lang="en-GB" sz="1600" dirty="0"/>
          </a:p>
        </p:txBody>
      </p:sp>
    </p:spTree>
    <p:extLst>
      <p:ext uri="{BB962C8B-B14F-4D97-AF65-F5344CB8AC3E}">
        <p14:creationId xmlns:p14="http://schemas.microsoft.com/office/powerpoint/2010/main" val="343249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71040" y="2016443"/>
            <a:ext cx="7924800" cy="2387600"/>
          </a:xfrm>
        </p:spPr>
        <p:txBody>
          <a:bodyPr>
            <a:normAutofit fontScale="90000"/>
          </a:bodyPr>
          <a:lstStyle/>
          <a:p>
            <a:r>
              <a:rPr lang="en-GB" dirty="0"/>
              <a:t>Some (unofficial) theories creative strategy relies on</a:t>
            </a:r>
          </a:p>
        </p:txBody>
      </p:sp>
      <p:sp>
        <p:nvSpPr>
          <p:cNvPr id="3" name="Slide Number Placeholder 2"/>
          <p:cNvSpPr>
            <a:spLocks noGrp="1"/>
          </p:cNvSpPr>
          <p:nvPr>
            <p:ph type="sldNum" sz="quarter" idx="12"/>
          </p:nvPr>
        </p:nvSpPr>
        <p:spPr/>
        <p:txBody>
          <a:bodyPr/>
          <a:lstStyle/>
          <a:p>
            <a:fld id="{5EE9A02C-8A65-4609-9470-D98FCBC5025C}" type="slidenum">
              <a:rPr lang="en-GB" smtClean="0">
                <a:solidFill>
                  <a:prstClr val="black">
                    <a:tint val="75000"/>
                  </a:prstClr>
                </a:solidFill>
              </a:rPr>
              <a:pPr/>
              <a:t>14</a:t>
            </a:fld>
            <a:endParaRPr lang="en-GB">
              <a:solidFill>
                <a:prstClr val="black">
                  <a:tint val="75000"/>
                </a:prstClr>
              </a:solidFill>
            </a:endParaRPr>
          </a:p>
        </p:txBody>
      </p:sp>
    </p:spTree>
    <p:extLst>
      <p:ext uri="{BB962C8B-B14F-4D97-AF65-F5344CB8AC3E}">
        <p14:creationId xmlns:p14="http://schemas.microsoft.com/office/powerpoint/2010/main" val="20249633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n-lt"/>
              </a:rPr>
              <a:t>1.  Creative practice makes perfect</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6355" y="2448584"/>
            <a:ext cx="9519290" cy="2939342"/>
          </a:xfrm>
          <a:prstGeom prst="rect">
            <a:avLst/>
          </a:prstGeom>
        </p:spPr>
      </p:pic>
    </p:spTree>
    <p:extLst>
      <p:ext uri="{BB962C8B-B14F-4D97-AF65-F5344CB8AC3E}">
        <p14:creationId xmlns:p14="http://schemas.microsoft.com/office/powerpoint/2010/main" val="34806455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n-lt"/>
              </a:rPr>
              <a:t>2.  There </a:t>
            </a:r>
            <a:r>
              <a:rPr lang="en-GB" i="1" dirty="0">
                <a:latin typeface="+mn-lt"/>
              </a:rPr>
              <a:t>is</a:t>
            </a:r>
            <a:r>
              <a:rPr lang="en-GB" dirty="0">
                <a:latin typeface="+mn-lt"/>
              </a:rPr>
              <a:t> such a thing as a wrong idea</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82683" y="1927274"/>
            <a:ext cx="4206240" cy="4600135"/>
          </a:xfrm>
          <a:prstGeom prst="rect">
            <a:avLst/>
          </a:prstGeom>
        </p:spPr>
      </p:pic>
    </p:spTree>
    <p:extLst>
      <p:ext uri="{BB962C8B-B14F-4D97-AF65-F5344CB8AC3E}">
        <p14:creationId xmlns:p14="http://schemas.microsoft.com/office/powerpoint/2010/main" val="2230723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n-lt"/>
              </a:rPr>
              <a:t>3.  Creativity isn’t always radical innovation</a:t>
            </a:r>
          </a:p>
        </p:txBody>
      </p:sp>
      <p:pic>
        <p:nvPicPr>
          <p:cNvPr id="1026" name="Picture 2" descr="http://www.ipwatchdog.com/cartoons/cre8.gif"/>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6570"/>
          <a:stretch/>
        </p:blipFill>
        <p:spPr bwMode="auto">
          <a:xfrm>
            <a:off x="3700633" y="1983544"/>
            <a:ext cx="5419725" cy="4164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143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62653" y="2704191"/>
            <a:ext cx="3390900" cy="584775"/>
          </a:xfrm>
          <a:prstGeom prst="rect">
            <a:avLst/>
          </a:prstGeom>
          <a:noFill/>
        </p:spPr>
        <p:txBody>
          <a:bodyPr wrap="square" rtlCol="0">
            <a:spAutoFit/>
          </a:bodyPr>
          <a:lstStyle/>
          <a:p>
            <a:r>
              <a:rPr lang="en-GB" sz="3200" dirty="0">
                <a:latin typeface="Bradley Hand ITC" panose="03070402050302030203" pitchFamily="66" charset="0"/>
              </a:rPr>
              <a:t>idea creator</a:t>
            </a:r>
          </a:p>
        </p:txBody>
      </p:sp>
      <p:pic>
        <p:nvPicPr>
          <p:cNvPr id="2" name="Picture 1"/>
          <p:cNvPicPr>
            <a:picLocks noChangeAspect="1"/>
          </p:cNvPicPr>
          <p:nvPr/>
        </p:nvPicPr>
        <p:blipFill rotWithShape="1">
          <a:blip r:embed="rId3"/>
          <a:srcRect l="25000" t="22327" r="20833" b="32810"/>
          <a:stretch/>
        </p:blipFill>
        <p:spPr>
          <a:xfrm>
            <a:off x="3496080" y="2413966"/>
            <a:ext cx="4484967" cy="3691473"/>
          </a:xfrm>
          <a:prstGeom prst="rect">
            <a:avLst/>
          </a:prstGeom>
        </p:spPr>
      </p:pic>
      <p:sp>
        <p:nvSpPr>
          <p:cNvPr id="9" name="Title 1"/>
          <p:cNvSpPr>
            <a:spLocks noGrp="1"/>
          </p:cNvSpPr>
          <p:nvPr>
            <p:ph type="title"/>
          </p:nvPr>
        </p:nvSpPr>
        <p:spPr>
          <a:xfrm>
            <a:off x="838200" y="365125"/>
            <a:ext cx="10515600" cy="1325563"/>
          </a:xfrm>
        </p:spPr>
        <p:txBody>
          <a:bodyPr/>
          <a:lstStyle/>
          <a:p>
            <a:r>
              <a:rPr lang="en-GB" dirty="0">
                <a:latin typeface="+mn-lt"/>
              </a:rPr>
              <a:t>4.  Creativity is a two-sided exchange</a:t>
            </a:r>
          </a:p>
        </p:txBody>
      </p:sp>
      <p:pic>
        <p:nvPicPr>
          <p:cNvPr id="1026" name="Picture 2" descr="http://www.clipartkid.com/images/109/free-png-hand-drawn-arrows-clipart-best-eb4Zkh-clipart.png"/>
          <p:cNvPicPr>
            <a:picLocks noChangeAspect="1" noChangeArrowheads="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17094" b="16239"/>
          <a:stretch/>
        </p:blipFill>
        <p:spPr bwMode="auto">
          <a:xfrm rot="1297988">
            <a:off x="1877410" y="3553099"/>
            <a:ext cx="1642080" cy="1094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ipartkid.com/images/109/free-png-hand-drawn-arrows-clipart-best-eb4Zkh-clipart.png"/>
          <p:cNvPicPr>
            <a:picLocks noChangeAspect="1" noChangeArrowheads="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17094" b="16239"/>
          <a:stretch/>
        </p:blipFill>
        <p:spPr bwMode="auto">
          <a:xfrm rot="11980132">
            <a:off x="7610259" y="4276028"/>
            <a:ext cx="1179554" cy="7863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81087" y="5379315"/>
            <a:ext cx="2822691" cy="584775"/>
          </a:xfrm>
          <a:prstGeom prst="rect">
            <a:avLst/>
          </a:prstGeom>
          <a:noFill/>
        </p:spPr>
        <p:txBody>
          <a:bodyPr wrap="square" rtlCol="0">
            <a:spAutoFit/>
          </a:bodyPr>
          <a:lstStyle/>
          <a:p>
            <a:r>
              <a:rPr lang="en-GB" sz="3200" dirty="0">
                <a:latin typeface="Bradley Hand ITC" panose="03070402050302030203" pitchFamily="66" charset="0"/>
              </a:rPr>
              <a:t>idea receiver</a:t>
            </a:r>
          </a:p>
        </p:txBody>
      </p:sp>
    </p:spTree>
    <p:extLst>
      <p:ext uri="{BB962C8B-B14F-4D97-AF65-F5344CB8AC3E}">
        <p14:creationId xmlns:p14="http://schemas.microsoft.com/office/powerpoint/2010/main" val="42693998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n-lt"/>
              </a:rPr>
              <a:t>5.  Creativity can’t be forced</a:t>
            </a:r>
          </a:p>
        </p:txBody>
      </p:sp>
      <p:pic>
        <p:nvPicPr>
          <p:cNvPr id="2052" name="Picture 4" descr="http://www.shayhowe.com/wp-content/themes/letscounthedays/articles/are-you-forcing-creativity/calvin-hobbes-creativity.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42338" y="1951545"/>
            <a:ext cx="5584874" cy="368418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120416" y="1986087"/>
            <a:ext cx="2574389" cy="3494676"/>
            <a:chOff x="1730325" y="1892092"/>
            <a:chExt cx="2757269" cy="3588671"/>
          </a:xfrm>
        </p:grpSpPr>
        <p:pic>
          <p:nvPicPr>
            <p:cNvPr id="2050" name="Picture 2" descr="http://www.shayhowe.com/wp-content/themes/letscounthedays/articles/are-you-forcing-creativity/calvin-hobbes-creativity.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835"/>
            <a:stretch/>
          </p:blipFill>
          <p:spPr bwMode="auto">
            <a:xfrm>
              <a:off x="1730325" y="1892092"/>
              <a:ext cx="2757269" cy="35886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30325" y="1943883"/>
              <a:ext cx="2602524" cy="34946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017653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377" b="15630"/>
          <a:stretch/>
        </p:blipFill>
        <p:spPr>
          <a:xfrm>
            <a:off x="0" y="-1591"/>
            <a:ext cx="12192000" cy="6826934"/>
          </a:xfrm>
          <a:prstGeom prst="rect">
            <a:avLst/>
          </a:prstGeom>
        </p:spPr>
      </p:pic>
      <p:sp>
        <p:nvSpPr>
          <p:cNvPr id="2" name="Title 1"/>
          <p:cNvSpPr>
            <a:spLocks noGrp="1"/>
          </p:cNvSpPr>
          <p:nvPr>
            <p:ph type="title"/>
          </p:nvPr>
        </p:nvSpPr>
        <p:spPr>
          <a:xfrm>
            <a:off x="5097395" y="2948780"/>
            <a:ext cx="3132205" cy="1325563"/>
          </a:xfrm>
        </p:spPr>
        <p:txBody>
          <a:bodyPr>
            <a:noAutofit/>
          </a:bodyPr>
          <a:lstStyle/>
          <a:p>
            <a:pPr algn="ctr"/>
            <a:r>
              <a:rPr lang="en-GB" sz="3600" dirty="0" smtClean="0">
                <a:solidFill>
                  <a:schemeClr val="tx1"/>
                </a:solidFill>
                <a:latin typeface="+mn-lt"/>
                <a:cs typeface="Segoe UI Semibold" panose="020B0702040204020203" pitchFamily="34" charset="0"/>
              </a:rPr>
              <a:t>audience </a:t>
            </a:r>
            <a:r>
              <a:rPr lang="en-GB" sz="3600" dirty="0">
                <a:solidFill>
                  <a:schemeClr val="tx1"/>
                </a:solidFill>
                <a:latin typeface="+mn-lt"/>
                <a:cs typeface="Segoe UI Semibold" panose="020B0702040204020203" pitchFamily="34" charset="0"/>
              </a:rPr>
              <a:t>research </a:t>
            </a:r>
            <a:r>
              <a:rPr lang="en-GB" sz="3600" dirty="0" smtClean="0">
                <a:solidFill>
                  <a:schemeClr val="tx1"/>
                </a:solidFill>
                <a:latin typeface="+mn-lt"/>
                <a:cs typeface="Segoe UI Semibold" panose="020B0702040204020203" pitchFamily="34" charset="0"/>
              </a:rPr>
              <a:t>in </a:t>
            </a:r>
            <a:r>
              <a:rPr lang="en-GB" sz="3600" dirty="0">
                <a:solidFill>
                  <a:schemeClr val="tx1"/>
                </a:solidFill>
                <a:latin typeface="+mn-lt"/>
                <a:cs typeface="Segoe UI Semibold" panose="020B0702040204020203" pitchFamily="34" charset="0"/>
              </a:rPr>
              <a:t>a real-world </a:t>
            </a:r>
            <a:r>
              <a:rPr lang="en-GB" sz="3600" dirty="0" smtClean="0">
                <a:solidFill>
                  <a:schemeClr val="tx1"/>
                </a:solidFill>
                <a:latin typeface="+mn-lt"/>
                <a:cs typeface="Segoe UI Semibold" panose="020B0702040204020203" pitchFamily="34" charset="0"/>
              </a:rPr>
              <a:t/>
            </a:r>
            <a:br>
              <a:rPr lang="en-GB" sz="3600" dirty="0" smtClean="0">
                <a:solidFill>
                  <a:schemeClr val="tx1"/>
                </a:solidFill>
                <a:latin typeface="+mn-lt"/>
                <a:cs typeface="Segoe UI Semibold" panose="020B0702040204020203" pitchFamily="34" charset="0"/>
              </a:rPr>
            </a:br>
            <a:r>
              <a:rPr lang="en-GB" sz="3600" dirty="0" smtClean="0">
                <a:solidFill>
                  <a:schemeClr val="tx1"/>
                </a:solidFill>
                <a:latin typeface="+mn-lt"/>
                <a:cs typeface="Segoe UI Semibold" panose="020B0702040204020203" pitchFamily="34" charset="0"/>
              </a:rPr>
              <a:t>context</a:t>
            </a:r>
            <a:endParaRPr lang="en-GB" sz="3600" dirty="0">
              <a:solidFill>
                <a:schemeClr val="tx1"/>
              </a:solidFill>
              <a:latin typeface="+mn-lt"/>
              <a:cs typeface="Segoe UI Semibold" panose="020B0702040204020203" pitchFamily="34" charset="0"/>
            </a:endParaRPr>
          </a:p>
        </p:txBody>
      </p:sp>
      <p:sp>
        <p:nvSpPr>
          <p:cNvPr id="3" name="Title 2"/>
          <p:cNvSpPr txBox="1">
            <a:spLocks/>
          </p:cNvSpPr>
          <p:nvPr/>
        </p:nvSpPr>
        <p:spPr>
          <a:xfrm>
            <a:off x="381000" y="3057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Verdana" panose="020B0604030504040204" pitchFamily="34" charset="0"/>
                <a:ea typeface="Verdana" panose="020B0604030504040204" pitchFamily="34" charset="0"/>
                <a:cs typeface="Verdana" panose="020B0604030504040204" pitchFamily="34" charset="0"/>
              </a:defRPr>
            </a:lvl1pPr>
          </a:lstStyle>
          <a:p>
            <a:r>
              <a:rPr lang="en-GB" dirty="0" smtClean="0">
                <a:solidFill>
                  <a:srgbClr val="009900"/>
                </a:solidFill>
                <a:latin typeface="+mn-lt"/>
              </a:rPr>
              <a:t>Today we’ll be exploring</a:t>
            </a:r>
            <a:endParaRPr lang="en-GB" dirty="0">
              <a:solidFill>
                <a:srgbClr val="009900"/>
              </a:solidFill>
              <a:latin typeface="+mn-lt"/>
            </a:endParaRPr>
          </a:p>
        </p:txBody>
      </p:sp>
    </p:spTree>
    <p:extLst>
      <p:ext uri="{BB962C8B-B14F-4D97-AF65-F5344CB8AC3E}">
        <p14:creationId xmlns:p14="http://schemas.microsoft.com/office/powerpoint/2010/main" val="133308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8320" y="467360"/>
            <a:ext cx="11297920" cy="369332"/>
          </a:xfrm>
          <a:prstGeom prst="rect">
            <a:avLst/>
          </a:prstGeom>
          <a:noFill/>
        </p:spPr>
        <p:txBody>
          <a:bodyPr wrap="square" rtlCol="0">
            <a:spAutoFit/>
          </a:bodyPr>
          <a:lstStyle/>
          <a:p>
            <a:endParaRPr lang="en-GB" dirty="0"/>
          </a:p>
        </p:txBody>
      </p:sp>
      <p:sp>
        <p:nvSpPr>
          <p:cNvPr id="10" name="Title 1"/>
          <p:cNvSpPr>
            <a:spLocks noGrp="1"/>
          </p:cNvSpPr>
          <p:nvPr>
            <p:ph type="title"/>
          </p:nvPr>
        </p:nvSpPr>
        <p:spPr>
          <a:xfrm>
            <a:off x="838200" y="365125"/>
            <a:ext cx="10515600" cy="1325563"/>
          </a:xfrm>
        </p:spPr>
        <p:txBody>
          <a:bodyPr/>
          <a:lstStyle/>
          <a:p>
            <a:r>
              <a:rPr lang="en-GB" dirty="0">
                <a:latin typeface="+mn-lt"/>
              </a:rPr>
              <a:t>Analogies for creativity</a:t>
            </a:r>
          </a:p>
        </p:txBody>
      </p:sp>
      <p:grpSp>
        <p:nvGrpSpPr>
          <p:cNvPr id="24" name="Group 23"/>
          <p:cNvGrpSpPr/>
          <p:nvPr/>
        </p:nvGrpSpPr>
        <p:grpSpPr>
          <a:xfrm rot="493826">
            <a:off x="8731229" y="601683"/>
            <a:ext cx="2582854" cy="3037965"/>
            <a:chOff x="6781290" y="983983"/>
            <a:chExt cx="2166475" cy="2582779"/>
          </a:xfrm>
        </p:grpSpPr>
        <p:pic>
          <p:nvPicPr>
            <p:cNvPr id="6" name="Picture 5"/>
            <p:cNvPicPr>
              <a:picLocks noChangeAspect="1"/>
            </p:cNvPicPr>
            <p:nvPr/>
          </p:nvPicPr>
          <p:blipFill rotWithShape="1">
            <a:blip r:embed="rId3"/>
            <a:srcRect t="7442" b="18648"/>
            <a:stretch/>
          </p:blipFill>
          <p:spPr>
            <a:xfrm>
              <a:off x="6908249" y="1138990"/>
              <a:ext cx="1955527" cy="1876074"/>
            </a:xfrm>
            <a:prstGeom prst="rect">
              <a:avLst/>
            </a:prstGeom>
          </p:spPr>
        </p:pic>
        <p:pic>
          <p:nvPicPr>
            <p:cNvPr id="14" name="Picture 2" descr="Image result for blank polaroid transparen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71" t="5663" r="11857" b="5804"/>
            <a:stretch/>
          </p:blipFill>
          <p:spPr bwMode="auto">
            <a:xfrm>
              <a:off x="6781290" y="983983"/>
              <a:ext cx="2166475" cy="25827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908249" y="3040560"/>
              <a:ext cx="1737340" cy="400110"/>
            </a:xfrm>
            <a:prstGeom prst="rect">
              <a:avLst/>
            </a:prstGeom>
            <a:noFill/>
          </p:spPr>
          <p:txBody>
            <a:bodyPr wrap="square" rtlCol="0">
              <a:spAutoFit/>
            </a:bodyPr>
            <a:lstStyle/>
            <a:p>
              <a:pPr algn="ctr"/>
              <a:r>
                <a:rPr lang="en-GB" sz="2000" b="1" dirty="0">
                  <a:latin typeface="Bradley Hand ITC" panose="03070402050302030203" pitchFamily="66" charset="0"/>
                </a:rPr>
                <a:t>a cup of tea</a:t>
              </a:r>
            </a:p>
          </p:txBody>
        </p:sp>
      </p:grpSp>
      <p:grpSp>
        <p:nvGrpSpPr>
          <p:cNvPr id="21" name="Group 20"/>
          <p:cNvGrpSpPr/>
          <p:nvPr/>
        </p:nvGrpSpPr>
        <p:grpSpPr>
          <a:xfrm>
            <a:off x="3368848" y="3433109"/>
            <a:ext cx="2582854" cy="3037965"/>
            <a:chOff x="1287146" y="3911000"/>
            <a:chExt cx="2166475" cy="2582779"/>
          </a:xfrm>
        </p:grpSpPr>
        <p:pic>
          <p:nvPicPr>
            <p:cNvPr id="8" name="Picture 7"/>
            <p:cNvPicPr>
              <a:picLocks noChangeAspect="1"/>
            </p:cNvPicPr>
            <p:nvPr/>
          </p:nvPicPr>
          <p:blipFill rotWithShape="1">
            <a:blip r:embed="rId5"/>
            <a:srcRect r="38703"/>
            <a:stretch/>
          </p:blipFill>
          <p:spPr>
            <a:xfrm>
              <a:off x="1365524" y="4043466"/>
              <a:ext cx="1939652" cy="1898614"/>
            </a:xfrm>
            <a:prstGeom prst="rect">
              <a:avLst/>
            </a:prstGeom>
          </p:spPr>
        </p:pic>
        <p:pic>
          <p:nvPicPr>
            <p:cNvPr id="17" name="Picture 2" descr="Image result for blank polaroid transparen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71" t="5663" r="11857" b="5804"/>
            <a:stretch/>
          </p:blipFill>
          <p:spPr bwMode="auto">
            <a:xfrm>
              <a:off x="1287146" y="3911000"/>
              <a:ext cx="2166475" cy="258277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400557" y="6006838"/>
              <a:ext cx="1939652" cy="369332"/>
            </a:xfrm>
            <a:prstGeom prst="rect">
              <a:avLst/>
            </a:prstGeom>
            <a:noFill/>
          </p:spPr>
          <p:txBody>
            <a:bodyPr wrap="square" rtlCol="0">
              <a:spAutoFit/>
            </a:bodyPr>
            <a:lstStyle/>
            <a:p>
              <a:r>
                <a:rPr lang="en-GB" b="1" dirty="0">
                  <a:latin typeface="Bradley Hand ITC" panose="03070402050302030203" pitchFamily="66" charset="0"/>
                </a:rPr>
                <a:t>an unruly toddler</a:t>
              </a:r>
            </a:p>
          </p:txBody>
        </p:sp>
      </p:grpSp>
      <p:grpSp>
        <p:nvGrpSpPr>
          <p:cNvPr id="22" name="Group 21"/>
          <p:cNvGrpSpPr/>
          <p:nvPr/>
        </p:nvGrpSpPr>
        <p:grpSpPr>
          <a:xfrm rot="20916789">
            <a:off x="7543264" y="3506369"/>
            <a:ext cx="2582854" cy="3037965"/>
            <a:chOff x="5943757" y="3698527"/>
            <a:chExt cx="2166475" cy="2582779"/>
          </a:xfrm>
        </p:grpSpPr>
        <p:pic>
          <p:nvPicPr>
            <p:cNvPr id="9" name="Picture 8"/>
            <p:cNvPicPr>
              <a:picLocks noChangeAspect="1"/>
            </p:cNvPicPr>
            <p:nvPr/>
          </p:nvPicPr>
          <p:blipFill rotWithShape="1">
            <a:blip r:embed="rId6"/>
            <a:srcRect l="20046" r="16947"/>
            <a:stretch/>
          </p:blipFill>
          <p:spPr>
            <a:xfrm>
              <a:off x="6076950" y="3869059"/>
              <a:ext cx="1914525" cy="1860548"/>
            </a:xfrm>
            <a:prstGeom prst="rect">
              <a:avLst/>
            </a:prstGeom>
          </p:spPr>
        </p:pic>
        <p:pic>
          <p:nvPicPr>
            <p:cNvPr id="19" name="Picture 2" descr="Image result for blank polaroid transparen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71" t="5663" r="11857" b="5804"/>
            <a:stretch/>
          </p:blipFill>
          <p:spPr bwMode="auto">
            <a:xfrm>
              <a:off x="5943757" y="3698527"/>
              <a:ext cx="2166475" cy="258277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051823" y="5757414"/>
              <a:ext cx="1939652" cy="369332"/>
            </a:xfrm>
            <a:prstGeom prst="rect">
              <a:avLst/>
            </a:prstGeom>
            <a:noFill/>
          </p:spPr>
          <p:txBody>
            <a:bodyPr wrap="square" rtlCol="0">
              <a:spAutoFit/>
            </a:bodyPr>
            <a:lstStyle/>
            <a:p>
              <a:pPr algn="ctr"/>
              <a:r>
                <a:rPr lang="en-GB" b="1" dirty="0">
                  <a:latin typeface="Bradley Hand ITC" panose="03070402050302030203" pitchFamily="66" charset="0"/>
                </a:rPr>
                <a:t>a tightrope walk</a:t>
              </a:r>
            </a:p>
          </p:txBody>
        </p:sp>
      </p:grpSp>
      <p:grpSp>
        <p:nvGrpSpPr>
          <p:cNvPr id="12" name="Group 11"/>
          <p:cNvGrpSpPr/>
          <p:nvPr/>
        </p:nvGrpSpPr>
        <p:grpSpPr>
          <a:xfrm rot="20830037">
            <a:off x="833438" y="1794154"/>
            <a:ext cx="2582854" cy="3037965"/>
            <a:chOff x="828165" y="1395929"/>
            <a:chExt cx="2166475" cy="2582779"/>
          </a:xfrm>
        </p:grpSpPr>
        <p:pic>
          <p:nvPicPr>
            <p:cNvPr id="3074" name="Picture 2" descr="Image result for blank polaroid transparen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71" t="5663" r="11857" b="5804"/>
            <a:stretch/>
          </p:blipFill>
          <p:spPr bwMode="auto">
            <a:xfrm>
              <a:off x="828165" y="1395929"/>
              <a:ext cx="2166475" cy="25827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7"/>
            <a:srcRect t="-1" r="31020" b="20906"/>
            <a:stretch/>
          </p:blipFill>
          <p:spPr>
            <a:xfrm>
              <a:off x="1017546" y="1574895"/>
              <a:ext cx="1839954" cy="1806479"/>
            </a:xfrm>
            <a:prstGeom prst="rect">
              <a:avLst/>
            </a:prstGeom>
          </p:spPr>
        </p:pic>
        <p:sp>
          <p:nvSpPr>
            <p:cNvPr id="11" name="TextBox 10"/>
            <p:cNvSpPr txBox="1"/>
            <p:nvPr/>
          </p:nvSpPr>
          <p:spPr>
            <a:xfrm>
              <a:off x="1120160" y="3446132"/>
              <a:ext cx="1737340" cy="400110"/>
            </a:xfrm>
            <a:prstGeom prst="rect">
              <a:avLst/>
            </a:prstGeom>
            <a:noFill/>
          </p:spPr>
          <p:txBody>
            <a:bodyPr wrap="square" rtlCol="0">
              <a:spAutoFit/>
            </a:bodyPr>
            <a:lstStyle/>
            <a:p>
              <a:r>
                <a:rPr lang="en-GB" sz="2000" b="1" dirty="0">
                  <a:latin typeface="Bradley Hand ITC" panose="03070402050302030203" pitchFamily="66" charset="0"/>
                </a:rPr>
                <a:t>a team sport</a:t>
              </a:r>
            </a:p>
          </p:txBody>
        </p:sp>
      </p:grpSp>
      <p:grpSp>
        <p:nvGrpSpPr>
          <p:cNvPr id="23" name="Group 22"/>
          <p:cNvGrpSpPr/>
          <p:nvPr/>
        </p:nvGrpSpPr>
        <p:grpSpPr>
          <a:xfrm rot="382514">
            <a:off x="5281927" y="1719471"/>
            <a:ext cx="2582854" cy="3037965"/>
            <a:chOff x="4194396" y="1138989"/>
            <a:chExt cx="2166475" cy="2582779"/>
          </a:xfrm>
        </p:grpSpPr>
        <p:pic>
          <p:nvPicPr>
            <p:cNvPr id="7" name="Picture 6"/>
            <p:cNvPicPr>
              <a:picLocks noChangeAspect="1"/>
            </p:cNvPicPr>
            <p:nvPr/>
          </p:nvPicPr>
          <p:blipFill rotWithShape="1">
            <a:blip r:embed="rId8"/>
            <a:srcRect l="7433" r="12521"/>
            <a:stretch/>
          </p:blipFill>
          <p:spPr>
            <a:xfrm>
              <a:off x="4362450" y="1324526"/>
              <a:ext cx="1809750" cy="1808700"/>
            </a:xfrm>
            <a:prstGeom prst="rect">
              <a:avLst/>
            </a:prstGeom>
          </p:spPr>
        </p:pic>
        <p:pic>
          <p:nvPicPr>
            <p:cNvPr id="13" name="Picture 2" descr="Image result for blank polaroid transparen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71" t="5663" r="11857" b="5804"/>
            <a:stretch/>
          </p:blipFill>
          <p:spPr bwMode="auto">
            <a:xfrm>
              <a:off x="4194396" y="1138989"/>
              <a:ext cx="2166475" cy="25827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434860" y="3170099"/>
              <a:ext cx="1737340" cy="400110"/>
            </a:xfrm>
            <a:prstGeom prst="rect">
              <a:avLst/>
            </a:prstGeom>
            <a:noFill/>
          </p:spPr>
          <p:txBody>
            <a:bodyPr wrap="square" rtlCol="0">
              <a:spAutoFit/>
            </a:bodyPr>
            <a:lstStyle/>
            <a:p>
              <a:pPr algn="ctr"/>
              <a:r>
                <a:rPr lang="en-GB" sz="2000" b="1" dirty="0">
                  <a:latin typeface="Bradley Hand ITC" panose="03070402050302030203" pitchFamily="66" charset="0"/>
                </a:rPr>
                <a:t>a journey</a:t>
              </a:r>
            </a:p>
          </p:txBody>
        </p:sp>
      </p:grpSp>
    </p:spTree>
    <p:extLst>
      <p:ext uri="{BB962C8B-B14F-4D97-AF65-F5344CB8AC3E}">
        <p14:creationId xmlns:p14="http://schemas.microsoft.com/office/powerpoint/2010/main" val="400844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F8983F-280F-4F20-BA13-2C7D17842F55}" type="slidenum">
              <a:rPr lang="en-GB" smtClean="0">
                <a:solidFill>
                  <a:prstClr val="white"/>
                </a:solidFill>
              </a:rPr>
              <a:pPr/>
              <a:t>21</a:t>
            </a:fld>
            <a:endParaRPr lang="en-GB">
              <a:solidFill>
                <a:prstClr val="white"/>
              </a:solidFill>
            </a:endParaRPr>
          </a:p>
        </p:txBody>
      </p:sp>
      <p:sp>
        <p:nvSpPr>
          <p:cNvPr id="5" name="TextBox 4"/>
          <p:cNvSpPr txBox="1"/>
          <p:nvPr/>
        </p:nvSpPr>
        <p:spPr>
          <a:xfrm>
            <a:off x="840922" y="2067795"/>
            <a:ext cx="9797142" cy="1631216"/>
          </a:xfrm>
          <a:prstGeom prst="rect">
            <a:avLst/>
          </a:prstGeom>
          <a:noFill/>
        </p:spPr>
        <p:txBody>
          <a:bodyPr wrap="square" rtlCol="0">
            <a:spAutoFit/>
          </a:bodyPr>
          <a:lstStyle/>
          <a:p>
            <a:pPr algn="ctr"/>
            <a:r>
              <a:rPr lang="en-GB" sz="10000" dirty="0">
                <a:solidFill>
                  <a:prstClr val="white"/>
                </a:solidFill>
                <a:latin typeface="Verdana" panose="020B0604030504040204" pitchFamily="34" charset="0"/>
                <a:ea typeface="Verdana" panose="020B0604030504040204" pitchFamily="34" charset="0"/>
                <a:cs typeface="Verdana" panose="020B0604030504040204" pitchFamily="34" charset="0"/>
              </a:rPr>
              <a:t>Thank you</a:t>
            </a:r>
          </a:p>
        </p:txBody>
      </p:sp>
      <p:sp>
        <p:nvSpPr>
          <p:cNvPr id="6" name="TextBox 5"/>
          <p:cNvSpPr txBox="1"/>
          <p:nvPr/>
        </p:nvSpPr>
        <p:spPr>
          <a:xfrm>
            <a:off x="3390900" y="5169135"/>
            <a:ext cx="6496050" cy="1200329"/>
          </a:xfrm>
          <a:prstGeom prst="rect">
            <a:avLst/>
          </a:prstGeom>
          <a:noFill/>
        </p:spPr>
        <p:txBody>
          <a:bodyPr wrap="square" rtlCol="0">
            <a:spAutoFit/>
          </a:bodyPr>
          <a:lstStyle/>
          <a:p>
            <a:pPr algn="r"/>
            <a:r>
              <a:rPr lang="en-GB" sz="2400" dirty="0">
                <a:solidFill>
                  <a:schemeClr val="bg1"/>
                </a:solidFill>
                <a:ea typeface="Verdana" panose="020B0604030504040204" pitchFamily="34" charset="0"/>
                <a:cs typeface="Verdana" panose="020B0604030504040204" pitchFamily="34" charset="0"/>
                <a:hlinkClick r:id="rId2"/>
              </a:rPr>
              <a:t>ally@ideallyconsulting.com</a:t>
            </a:r>
            <a:endParaRPr lang="en-GB" sz="2400" dirty="0">
              <a:solidFill>
                <a:schemeClr val="bg1"/>
              </a:solidFill>
              <a:ea typeface="Verdana" panose="020B0604030504040204" pitchFamily="34" charset="0"/>
              <a:cs typeface="Verdana" panose="020B0604030504040204" pitchFamily="34" charset="0"/>
            </a:endParaRPr>
          </a:p>
          <a:p>
            <a:pPr algn="r"/>
            <a:r>
              <a:rPr lang="en-GB" sz="2400" dirty="0">
                <a:solidFill>
                  <a:schemeClr val="bg1"/>
                </a:solidFill>
                <a:ea typeface="Verdana" panose="020B0604030504040204" pitchFamily="34" charset="0"/>
                <a:cs typeface="Verdana" panose="020B0604030504040204" pitchFamily="34" charset="0"/>
              </a:rPr>
              <a:t>@</a:t>
            </a:r>
            <a:r>
              <a:rPr lang="en-GB" sz="2400" dirty="0" err="1">
                <a:solidFill>
                  <a:schemeClr val="bg1"/>
                </a:solidFill>
                <a:ea typeface="Verdana" panose="020B0604030504040204" pitchFamily="34" charset="0"/>
                <a:cs typeface="Verdana" panose="020B0604030504040204" pitchFamily="34" charset="0"/>
              </a:rPr>
              <a:t>Ally_Ideally</a:t>
            </a:r>
            <a:endParaRPr lang="en-GB" sz="2400" dirty="0">
              <a:solidFill>
                <a:schemeClr val="bg1"/>
              </a:solidFill>
              <a:ea typeface="Verdana" panose="020B0604030504040204" pitchFamily="34" charset="0"/>
              <a:cs typeface="Verdana" panose="020B0604030504040204" pitchFamily="34" charset="0"/>
            </a:endParaRPr>
          </a:p>
          <a:p>
            <a:pPr algn="r"/>
            <a:r>
              <a:rPr lang="en-GB" sz="2400" dirty="0">
                <a:solidFill>
                  <a:schemeClr val="bg1"/>
                </a:solidFill>
                <a:ea typeface="Verdana" panose="020B0604030504040204" pitchFamily="34" charset="0"/>
                <a:cs typeface="Verdana" panose="020B0604030504040204" pitchFamily="34" charset="0"/>
              </a:rPr>
              <a:t>#</a:t>
            </a:r>
            <a:r>
              <a:rPr lang="en-GB" sz="2400" dirty="0" err="1">
                <a:solidFill>
                  <a:schemeClr val="bg1"/>
                </a:solidFill>
                <a:ea typeface="Verdana" panose="020B0604030504040204" pitchFamily="34" charset="0"/>
                <a:cs typeface="Verdana" panose="020B0604030504040204" pitchFamily="34" charset="0"/>
              </a:rPr>
              <a:t>creativebest</a:t>
            </a:r>
            <a:endParaRPr lang="en-GB" sz="2400" dirty="0">
              <a:solidFill>
                <a:schemeClr val="bg1"/>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71954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What is creative strategy?</a:t>
            </a:r>
          </a:p>
        </p:txBody>
      </p:sp>
      <p:sp>
        <p:nvSpPr>
          <p:cNvPr id="3" name="Slide Number Placeholder 2"/>
          <p:cNvSpPr>
            <a:spLocks noGrp="1"/>
          </p:cNvSpPr>
          <p:nvPr>
            <p:ph type="sldNum" sz="quarter" idx="12"/>
          </p:nvPr>
        </p:nvSpPr>
        <p:spPr/>
        <p:txBody>
          <a:bodyPr/>
          <a:lstStyle/>
          <a:p>
            <a:fld id="{5EE9A02C-8A65-4609-9470-D98FCBC5025C}" type="slidenum">
              <a:rPr lang="en-GB" smtClean="0">
                <a:solidFill>
                  <a:prstClr val="black">
                    <a:tint val="75000"/>
                  </a:prstClr>
                </a:solidFill>
              </a:rPr>
              <a:pPr/>
              <a:t>3</a:t>
            </a:fld>
            <a:endParaRPr lang="en-GB">
              <a:solidFill>
                <a:prstClr val="black">
                  <a:tint val="75000"/>
                </a:prstClr>
              </a:solidFill>
            </a:endParaRPr>
          </a:p>
        </p:txBody>
      </p:sp>
    </p:spTree>
    <p:extLst>
      <p:ext uri="{BB962C8B-B14F-4D97-AF65-F5344CB8AC3E}">
        <p14:creationId xmlns:p14="http://schemas.microsoft.com/office/powerpoint/2010/main" val="15971931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
          <p:cNvSpPr>
            <a:spLocks noChangeArrowheads="1"/>
          </p:cNvSpPr>
          <p:nvPr/>
        </p:nvSpPr>
        <p:spPr bwMode="auto">
          <a:xfrm>
            <a:off x="1018441" y="1127819"/>
            <a:ext cx="4321175" cy="3097212"/>
          </a:xfrm>
          <a:prstGeom prst="wedgeEllipseCallout">
            <a:avLst>
              <a:gd name="adj1" fmla="val 42388"/>
              <a:gd name="adj2" fmla="val 53225"/>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2"/>
          <p:cNvSpPr>
            <a:spLocks noChangeArrowheads="1"/>
          </p:cNvSpPr>
          <p:nvPr/>
        </p:nvSpPr>
        <p:spPr bwMode="auto">
          <a:xfrm>
            <a:off x="1382374" y="2093812"/>
            <a:ext cx="3593307"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fontAlgn="base" hangingPunct="0">
              <a:lnSpc>
                <a:spcPts val="3800"/>
              </a:lnSpc>
              <a:spcBef>
                <a:spcPct val="0"/>
              </a:spcBef>
              <a:spcAft>
                <a:spcPct val="0"/>
              </a:spcAft>
            </a:pPr>
            <a:r>
              <a:rPr lang="en-GB" altLang="en-US" sz="2800" dirty="0">
                <a:solidFill>
                  <a:prstClr val="white"/>
                </a:solidFill>
                <a:latin typeface="Verdana" panose="020B0604030504040204" pitchFamily="34" charset="0"/>
              </a:rPr>
              <a:t>I help people to have &amp; recognise the right ideas </a:t>
            </a:r>
          </a:p>
          <a:p>
            <a:pPr algn="ctr" eaLnBrk="0" fontAlgn="base" hangingPunct="0">
              <a:lnSpc>
                <a:spcPts val="3800"/>
              </a:lnSpc>
              <a:spcBef>
                <a:spcPct val="0"/>
              </a:spcBef>
              <a:spcAft>
                <a:spcPct val="0"/>
              </a:spcAft>
            </a:pPr>
            <a:r>
              <a:rPr lang="en-GB" altLang="en-US" sz="2800" dirty="0">
                <a:solidFill>
                  <a:prstClr val="white"/>
                </a:solidFill>
                <a:latin typeface="Verdana" panose="020B0604030504040204" pitchFamily="34" charset="0"/>
              </a:rPr>
              <a:t>for them…</a:t>
            </a:r>
            <a:endParaRPr lang="en-US" altLang="en-US" sz="400" dirty="0">
              <a:solidFill>
                <a:prstClr val="black"/>
              </a:solidFill>
              <a:latin typeface="Arial" panose="020B0604020202020204" pitchFamily="34" charset="0"/>
            </a:endParaRPr>
          </a:p>
        </p:txBody>
      </p:sp>
      <p:sp>
        <p:nvSpPr>
          <p:cNvPr id="16" name="AutoShape 3"/>
          <p:cNvSpPr>
            <a:spLocks noChangeArrowheads="1"/>
          </p:cNvSpPr>
          <p:nvPr/>
        </p:nvSpPr>
        <p:spPr bwMode="auto">
          <a:xfrm>
            <a:off x="6156373" y="2508474"/>
            <a:ext cx="4321175" cy="3097212"/>
          </a:xfrm>
          <a:prstGeom prst="wedgeEllipseCallout">
            <a:avLst>
              <a:gd name="adj1" fmla="val -42256"/>
              <a:gd name="adj2" fmla="val 46139"/>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17" name="Rectangle 2"/>
          <p:cNvSpPr>
            <a:spLocks noChangeArrowheads="1"/>
          </p:cNvSpPr>
          <p:nvPr/>
        </p:nvSpPr>
        <p:spPr bwMode="auto">
          <a:xfrm>
            <a:off x="6520306" y="3395886"/>
            <a:ext cx="3593307"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fontAlgn="base" hangingPunct="0">
              <a:lnSpc>
                <a:spcPts val="3800"/>
              </a:lnSpc>
              <a:spcBef>
                <a:spcPct val="0"/>
              </a:spcBef>
              <a:spcAft>
                <a:spcPct val="0"/>
              </a:spcAft>
            </a:pPr>
            <a:r>
              <a:rPr lang="en-GB" altLang="en-US" sz="2800" dirty="0">
                <a:solidFill>
                  <a:prstClr val="white"/>
                </a:solidFill>
                <a:latin typeface="Verdana" panose="020B0604030504040204" pitchFamily="34" charset="0"/>
              </a:rPr>
              <a:t>…by providing structure for their creativity to flourish within</a:t>
            </a:r>
            <a:endParaRPr lang="en-US" altLang="en-US" sz="400" dirty="0">
              <a:solidFill>
                <a:prstClr val="black"/>
              </a:solidFill>
              <a:latin typeface="Arial" panose="020B0604020202020204" pitchFamily="34" charset="0"/>
            </a:endParaRPr>
          </a:p>
        </p:txBody>
      </p:sp>
    </p:spTree>
    <p:extLst>
      <p:ext uri="{BB962C8B-B14F-4D97-AF65-F5344CB8AC3E}">
        <p14:creationId xmlns:p14="http://schemas.microsoft.com/office/powerpoint/2010/main" val="107082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6"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441" y="440436"/>
            <a:ext cx="11186922" cy="769441"/>
          </a:xfrm>
          <a:prstGeom prst="rect">
            <a:avLst/>
          </a:prstGeom>
          <a:noFill/>
        </p:spPr>
        <p:txBody>
          <a:bodyPr wrap="square" rtlCol="0">
            <a:spAutoFit/>
          </a:bodyPr>
          <a:lstStyle/>
          <a:p>
            <a:r>
              <a:rPr lang="en-GB" sz="4400" dirty="0">
                <a:solidFill>
                  <a:srgbClr val="00B050"/>
                </a:solidFill>
              </a:rPr>
              <a:t>Why be strategic about creativity?</a:t>
            </a:r>
          </a:p>
        </p:txBody>
      </p:sp>
      <p:pic>
        <p:nvPicPr>
          <p:cNvPr id="2050" name="Picture 2" descr="http://www.lankabooksonline.com/wp-content/uploads/2015/10/oscar-wilde-transparent-smaller-smooth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43" y="2759196"/>
            <a:ext cx="7712583" cy="40988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60336" y="2519160"/>
            <a:ext cx="3828288" cy="1938992"/>
          </a:xfrm>
          <a:prstGeom prst="rect">
            <a:avLst/>
          </a:prstGeom>
          <a:noFill/>
        </p:spPr>
        <p:txBody>
          <a:bodyPr wrap="square" rtlCol="0">
            <a:spAutoFit/>
          </a:bodyPr>
          <a:lstStyle/>
          <a:p>
            <a:pPr algn="ctr"/>
            <a:r>
              <a:rPr lang="en-GB" sz="4000" dirty="0"/>
              <a:t>I have nothing to declare except my genius.</a:t>
            </a:r>
          </a:p>
        </p:txBody>
      </p:sp>
      <p:sp>
        <p:nvSpPr>
          <p:cNvPr id="5" name="TextBox 4"/>
          <p:cNvSpPr txBox="1"/>
          <p:nvPr/>
        </p:nvSpPr>
        <p:spPr>
          <a:xfrm>
            <a:off x="6138672" y="1537219"/>
            <a:ext cx="1517904" cy="3154710"/>
          </a:xfrm>
          <a:prstGeom prst="rect">
            <a:avLst/>
          </a:prstGeom>
          <a:noFill/>
        </p:spPr>
        <p:txBody>
          <a:bodyPr wrap="square" rtlCol="0">
            <a:spAutoFit/>
          </a:bodyPr>
          <a:lstStyle/>
          <a:p>
            <a:r>
              <a:rPr lang="en-GB" sz="19900" dirty="0">
                <a:solidFill>
                  <a:srgbClr val="00B050"/>
                </a:solidFill>
                <a:latin typeface="Bookman Old Style" panose="02050604050505020204" pitchFamily="18" charset="0"/>
              </a:rPr>
              <a:t>“</a:t>
            </a:r>
          </a:p>
        </p:txBody>
      </p:sp>
      <p:sp>
        <p:nvSpPr>
          <p:cNvPr id="7" name="TextBox 6"/>
          <p:cNvSpPr txBox="1"/>
          <p:nvPr/>
        </p:nvSpPr>
        <p:spPr>
          <a:xfrm rot="10800000">
            <a:off x="10100691" y="2207019"/>
            <a:ext cx="1517904" cy="3154710"/>
          </a:xfrm>
          <a:prstGeom prst="rect">
            <a:avLst/>
          </a:prstGeom>
          <a:noFill/>
        </p:spPr>
        <p:txBody>
          <a:bodyPr wrap="square" rtlCol="0">
            <a:spAutoFit/>
          </a:bodyPr>
          <a:lstStyle/>
          <a:p>
            <a:r>
              <a:rPr lang="en-GB" sz="19900" dirty="0">
                <a:solidFill>
                  <a:srgbClr val="00B050"/>
                </a:solidFill>
                <a:latin typeface="Bookman Old Style" panose="02050604050505020204" pitchFamily="18" charset="0"/>
              </a:rPr>
              <a:t>“</a:t>
            </a:r>
          </a:p>
        </p:txBody>
      </p:sp>
    </p:spTree>
    <p:extLst>
      <p:ext uri="{BB962C8B-B14F-4D97-AF65-F5344CB8AC3E}">
        <p14:creationId xmlns:p14="http://schemas.microsoft.com/office/powerpoint/2010/main" val="320461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5639442" y="1904599"/>
            <a:ext cx="2193997" cy="20386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3062275" y="1904599"/>
            <a:ext cx="2193997" cy="20386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444202" y="1904599"/>
            <a:ext cx="2193997" cy="20386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8426675" y="1671299"/>
            <a:ext cx="2799183" cy="253792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969996" y="4176772"/>
            <a:ext cx="2614130" cy="584775"/>
          </a:xfrm>
          <a:prstGeom prst="rect">
            <a:avLst/>
          </a:prstGeom>
          <a:noFill/>
        </p:spPr>
        <p:txBody>
          <a:bodyPr wrap="square" rtlCol="0">
            <a:spAutoFit/>
          </a:bodyPr>
          <a:lstStyle/>
          <a:p>
            <a:pPr algn="ctr"/>
            <a:r>
              <a:rPr lang="en-GB" sz="3200" dirty="0"/>
              <a:t>experience</a:t>
            </a:r>
          </a:p>
        </p:txBody>
      </p:sp>
      <p:sp>
        <p:nvSpPr>
          <p:cNvPr id="10" name="TextBox 9"/>
          <p:cNvSpPr txBox="1"/>
          <p:nvPr/>
        </p:nvSpPr>
        <p:spPr>
          <a:xfrm>
            <a:off x="391356" y="4174347"/>
            <a:ext cx="2614130" cy="584775"/>
          </a:xfrm>
          <a:prstGeom prst="rect">
            <a:avLst/>
          </a:prstGeom>
          <a:noFill/>
        </p:spPr>
        <p:txBody>
          <a:bodyPr wrap="square" rtlCol="0">
            <a:spAutoFit/>
          </a:bodyPr>
          <a:lstStyle/>
          <a:p>
            <a:pPr algn="ctr"/>
            <a:r>
              <a:rPr lang="en-GB" sz="3200" dirty="0"/>
              <a:t>inspiration</a:t>
            </a:r>
          </a:p>
        </p:txBody>
      </p:sp>
      <p:sp>
        <p:nvSpPr>
          <p:cNvPr id="11" name="TextBox 10"/>
          <p:cNvSpPr txBox="1"/>
          <p:nvPr/>
        </p:nvSpPr>
        <p:spPr>
          <a:xfrm>
            <a:off x="5429375" y="4205319"/>
            <a:ext cx="2614130" cy="584775"/>
          </a:xfrm>
          <a:prstGeom prst="rect">
            <a:avLst/>
          </a:prstGeom>
          <a:noFill/>
        </p:spPr>
        <p:txBody>
          <a:bodyPr wrap="square" rtlCol="0">
            <a:spAutoFit/>
          </a:bodyPr>
          <a:lstStyle/>
          <a:p>
            <a:pPr algn="ctr"/>
            <a:r>
              <a:rPr lang="en-GB" sz="3200" dirty="0"/>
              <a:t>contacts</a:t>
            </a:r>
          </a:p>
        </p:txBody>
      </p:sp>
      <p:sp>
        <p:nvSpPr>
          <p:cNvPr id="12" name="TextBox 11"/>
          <p:cNvSpPr txBox="1"/>
          <p:nvPr/>
        </p:nvSpPr>
        <p:spPr>
          <a:xfrm>
            <a:off x="8487241" y="4209225"/>
            <a:ext cx="2614130" cy="584775"/>
          </a:xfrm>
          <a:prstGeom prst="rect">
            <a:avLst/>
          </a:prstGeom>
          <a:noFill/>
        </p:spPr>
        <p:txBody>
          <a:bodyPr wrap="square" rtlCol="0">
            <a:spAutoFit/>
          </a:bodyPr>
          <a:lstStyle/>
          <a:p>
            <a:pPr algn="ctr"/>
            <a:r>
              <a:rPr lang="en-GB" sz="3200" dirty="0">
                <a:solidFill>
                  <a:srgbClr val="00B050"/>
                </a:solidFill>
              </a:rPr>
              <a:t>strategy</a:t>
            </a:r>
          </a:p>
        </p:txBody>
      </p:sp>
      <p:sp>
        <p:nvSpPr>
          <p:cNvPr id="13" name="TextBox 12"/>
          <p:cNvSpPr txBox="1"/>
          <p:nvPr/>
        </p:nvSpPr>
        <p:spPr>
          <a:xfrm>
            <a:off x="449396" y="386082"/>
            <a:ext cx="11186922" cy="769441"/>
          </a:xfrm>
          <a:prstGeom prst="rect">
            <a:avLst/>
          </a:prstGeom>
          <a:noFill/>
        </p:spPr>
        <p:txBody>
          <a:bodyPr wrap="square" rtlCol="0">
            <a:spAutoFit/>
          </a:bodyPr>
          <a:lstStyle/>
          <a:p>
            <a:r>
              <a:rPr lang="en-GB" sz="4400" dirty="0">
                <a:solidFill>
                  <a:srgbClr val="00B050"/>
                </a:solidFill>
              </a:rPr>
              <a:t>How to get a TV show on air</a:t>
            </a:r>
          </a:p>
        </p:txBody>
      </p:sp>
      <p:pic>
        <p:nvPicPr>
          <p:cNvPr id="2050" name="Picture 2" descr="Image result for lightbulb icon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506" y="2285785"/>
            <a:ext cx="1271388" cy="12713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ook icon 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9368" y="2329062"/>
            <a:ext cx="1222401" cy="12224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briefcase icon whit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517" t="11324" r="12891" b="15990"/>
          <a:stretch/>
        </p:blipFill>
        <p:spPr bwMode="auto">
          <a:xfrm>
            <a:off x="3562685" y="2275405"/>
            <a:ext cx="1284615" cy="123520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chart icon 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3759" y="2207657"/>
            <a:ext cx="1502251" cy="150225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61657" y="5381193"/>
            <a:ext cx="9955570" cy="1200329"/>
          </a:xfrm>
          <a:prstGeom prst="rect">
            <a:avLst/>
          </a:prstGeom>
        </p:spPr>
        <p:txBody>
          <a:bodyPr wrap="square">
            <a:spAutoFit/>
          </a:bodyPr>
          <a:lstStyle/>
          <a:p>
            <a:r>
              <a:rPr lang="en-GB" sz="2400" dirty="0"/>
              <a:t>Having and recognising the right ideas is a process of trial and error.  </a:t>
            </a:r>
          </a:p>
          <a:p>
            <a:r>
              <a:rPr lang="en-GB" sz="2400" i="1" dirty="0"/>
              <a:t>A strategy can give you focus and help you take out some of the risk.</a:t>
            </a:r>
            <a:br>
              <a:rPr lang="en-GB" sz="2400" i="1" dirty="0"/>
            </a:br>
            <a:endParaRPr lang="en-GB" sz="2400" i="1" dirty="0"/>
          </a:p>
        </p:txBody>
      </p:sp>
    </p:spTree>
    <p:extLst>
      <p:ext uri="{BB962C8B-B14F-4D97-AF65-F5344CB8AC3E}">
        <p14:creationId xmlns:p14="http://schemas.microsoft.com/office/powerpoint/2010/main" val="149719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5" grpId="0" animBg="1"/>
      <p:bldP spid="8" grpId="0" animBg="1"/>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does strategy help?</a:t>
            </a:r>
          </a:p>
        </p:txBody>
      </p:sp>
      <p:sp>
        <p:nvSpPr>
          <p:cNvPr id="3" name="Title 3"/>
          <p:cNvSpPr txBox="1">
            <a:spLocks/>
          </p:cNvSpPr>
          <p:nvPr/>
        </p:nvSpPr>
        <p:spPr>
          <a:xfrm>
            <a:off x="857250" y="286067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rgbClr val="92D050"/>
                </a:solidFill>
                <a:latin typeface="+mj-lt"/>
                <a:ea typeface="+mj-ea"/>
                <a:cs typeface="+mj-cs"/>
              </a:defRPr>
            </a:lvl1pPr>
          </a:lstStyle>
          <a:p>
            <a:endParaRPr lang="en-GB" b="0" dirty="0">
              <a:solidFill>
                <a:schemeClr val="tx1"/>
              </a:solidFill>
            </a:endParaRPr>
          </a:p>
        </p:txBody>
      </p:sp>
      <p:sp>
        <p:nvSpPr>
          <p:cNvPr id="12" name="Rectangle 11"/>
          <p:cNvSpPr/>
          <p:nvPr/>
        </p:nvSpPr>
        <p:spPr>
          <a:xfrm>
            <a:off x="2533650" y="3336925"/>
            <a:ext cx="247650" cy="247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Callout 8"/>
          <p:cNvSpPr/>
          <p:nvPr/>
        </p:nvSpPr>
        <p:spPr>
          <a:xfrm>
            <a:off x="1047750" y="2123042"/>
            <a:ext cx="2571750" cy="2260859"/>
          </a:xfrm>
          <a:prstGeom prst="wedgeEllipseCallout">
            <a:avLst>
              <a:gd name="adj1" fmla="val 48876"/>
              <a:gd name="adj2" fmla="val 43352"/>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A strategy = </a:t>
            </a:r>
          </a:p>
          <a:p>
            <a:pPr algn="ctr"/>
            <a:r>
              <a:rPr lang="en-GB" sz="2000" dirty="0"/>
              <a:t>a deliberate, consistent, rational intention</a:t>
            </a:r>
          </a:p>
        </p:txBody>
      </p:sp>
      <p:sp>
        <p:nvSpPr>
          <p:cNvPr id="5" name="TextBox 4"/>
          <p:cNvSpPr txBox="1"/>
          <p:nvPr/>
        </p:nvSpPr>
        <p:spPr>
          <a:xfrm>
            <a:off x="4457700" y="2245756"/>
            <a:ext cx="6796087" cy="2677656"/>
          </a:xfrm>
          <a:prstGeom prst="rect">
            <a:avLst/>
          </a:prstGeom>
          <a:noFill/>
        </p:spPr>
        <p:txBody>
          <a:bodyPr wrap="square" rtlCol="0">
            <a:spAutoFit/>
          </a:bodyPr>
          <a:lstStyle/>
          <a:p>
            <a:r>
              <a:rPr lang="en-GB" sz="2400" dirty="0"/>
              <a:t>Strategic thinking is about….</a:t>
            </a:r>
          </a:p>
          <a:p>
            <a:endParaRPr lang="en-GB" sz="2400" dirty="0"/>
          </a:p>
          <a:p>
            <a:pPr marL="285750" indent="-285750">
              <a:buClr>
                <a:srgbClr val="00B050"/>
              </a:buClr>
              <a:buFont typeface="Arial" panose="020B0604020202020204" pitchFamily="34" charset="0"/>
              <a:buChar char="•"/>
            </a:pPr>
            <a:r>
              <a:rPr lang="en-GB" sz="2400" dirty="0"/>
              <a:t>bringing wisdom out of information</a:t>
            </a:r>
          </a:p>
          <a:p>
            <a:pPr marL="285750" indent="-285750">
              <a:buClr>
                <a:srgbClr val="00B050"/>
              </a:buClr>
              <a:buFont typeface="Arial" panose="020B0604020202020204" pitchFamily="34" charset="0"/>
              <a:buChar char="•"/>
            </a:pPr>
            <a:endParaRPr lang="en-GB" sz="2400" dirty="0"/>
          </a:p>
          <a:p>
            <a:pPr marL="285750" indent="-285750">
              <a:buClr>
                <a:srgbClr val="00B050"/>
              </a:buClr>
              <a:buFont typeface="Arial" panose="020B0604020202020204" pitchFamily="34" charset="0"/>
              <a:buChar char="•"/>
            </a:pPr>
            <a:r>
              <a:rPr lang="en-GB" sz="2400" dirty="0"/>
              <a:t>bringing order out of chaos</a:t>
            </a:r>
          </a:p>
          <a:p>
            <a:pPr marL="285750" indent="-285750">
              <a:buClr>
                <a:srgbClr val="00B050"/>
              </a:buClr>
              <a:buFont typeface="Arial" panose="020B0604020202020204" pitchFamily="34" charset="0"/>
              <a:buChar char="•"/>
            </a:pPr>
            <a:endParaRPr lang="en-GB" sz="2400" dirty="0"/>
          </a:p>
          <a:p>
            <a:pPr marL="285750" indent="-285750">
              <a:buClr>
                <a:srgbClr val="00B050"/>
              </a:buClr>
              <a:buFont typeface="Arial" panose="020B0604020202020204" pitchFamily="34" charset="0"/>
              <a:buChar char="•"/>
            </a:pPr>
            <a:r>
              <a:rPr lang="en-GB" sz="2400" dirty="0"/>
              <a:t>bringing decisions out of possibilities</a:t>
            </a:r>
          </a:p>
        </p:txBody>
      </p:sp>
      <p:sp>
        <p:nvSpPr>
          <p:cNvPr id="6" name="Rectangle 5"/>
          <p:cNvSpPr/>
          <p:nvPr/>
        </p:nvSpPr>
        <p:spPr>
          <a:xfrm>
            <a:off x="857250" y="5570179"/>
            <a:ext cx="8939213" cy="523220"/>
          </a:xfrm>
          <a:prstGeom prst="rect">
            <a:avLst/>
          </a:prstGeom>
        </p:spPr>
        <p:txBody>
          <a:bodyPr wrap="square">
            <a:spAutoFit/>
          </a:bodyPr>
          <a:lstStyle/>
          <a:p>
            <a:r>
              <a:rPr lang="en-GB" sz="2800" i="1" dirty="0"/>
              <a:t>Strategy doesn’t limit creativity,  it liberates it.  But how?</a:t>
            </a:r>
          </a:p>
        </p:txBody>
      </p:sp>
    </p:spTree>
    <p:extLst>
      <p:ext uri="{BB962C8B-B14F-4D97-AF65-F5344CB8AC3E}">
        <p14:creationId xmlns:p14="http://schemas.microsoft.com/office/powerpoint/2010/main" val="388289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5303017" y="1050925"/>
            <a:ext cx="5684071"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100000"/>
              </a:spcBef>
            </a:pPr>
            <a:r>
              <a:rPr lang="en-GB" altLang="ja-JP" sz="4400" dirty="0">
                <a:solidFill>
                  <a:srgbClr val="339933"/>
                </a:solidFill>
                <a:latin typeface="+mn-lt"/>
                <a:ea typeface="MS Mincho" panose="02020609040205080304" pitchFamily="49" charset="-128"/>
                <a:cs typeface="Segoe UI Semibold" panose="020B0702040204020203" pitchFamily="34" charset="0"/>
              </a:rPr>
              <a:t>Creative strategy is like a greenhouse  </a:t>
            </a:r>
          </a:p>
          <a:p>
            <a:pPr eaLnBrk="1" hangingPunct="1">
              <a:spcBef>
                <a:spcPct val="100000"/>
              </a:spcBef>
            </a:pPr>
            <a:r>
              <a:rPr lang="en-GB" altLang="ja-JP" sz="2400" dirty="0">
                <a:latin typeface="+mn-lt"/>
                <a:ea typeface="MS Mincho" panose="02020609040205080304" pitchFamily="49" charset="-128"/>
                <a:cs typeface="Segoe UI Semibold" panose="020B0702040204020203" pitchFamily="34" charset="0"/>
              </a:rPr>
              <a:t>It provides a structure inside which the right conditions can be created for the magic of creativity to happen.  </a:t>
            </a:r>
          </a:p>
          <a:p>
            <a:pPr eaLnBrk="1" hangingPunct="1">
              <a:spcBef>
                <a:spcPct val="100000"/>
              </a:spcBef>
            </a:pPr>
            <a:r>
              <a:rPr lang="en-GB" altLang="ja-JP" sz="2400" dirty="0">
                <a:latin typeface="+mn-lt"/>
                <a:ea typeface="MS Mincho" panose="02020609040205080304" pitchFamily="49" charset="-128"/>
                <a:cs typeface="Segoe UI Semibold" panose="020B0702040204020203" pitchFamily="34" charset="0"/>
              </a:rPr>
              <a:t>It shelters, supports and cultivates ideas at various periods in their lifecycle, particularly when they are vulnerable to external factors.</a:t>
            </a:r>
            <a:endParaRPr lang="en-GB" altLang="ja-JP" sz="2400" dirty="0">
              <a:latin typeface="+mn-lt"/>
              <a:ea typeface="ＭＳ Ｐゴシック" panose="020B0600070205080204" pitchFamily="34" charset="-128"/>
              <a:cs typeface="Segoe UI Semibold" panose="020B0702040204020203" pitchFamily="34" charset="0"/>
            </a:endParaRPr>
          </a:p>
          <a:p>
            <a:pPr eaLnBrk="1" hangingPunct="1">
              <a:spcBef>
                <a:spcPct val="100000"/>
              </a:spcBef>
            </a:pPr>
            <a:endParaRPr lang="en-GB" altLang="en-US" sz="2000" dirty="0">
              <a:solidFill>
                <a:srgbClr val="339933"/>
              </a:solidFill>
              <a:latin typeface="+mn-lt"/>
              <a:cs typeface="Segoe UI Semibold" panose="020B0702040204020203" pitchFamily="34" charset="0"/>
            </a:endParaRPr>
          </a:p>
        </p:txBody>
      </p:sp>
      <p:pic>
        <p:nvPicPr>
          <p:cNvPr id="7171" name="Picture 4" descr="2013+05+03_2634_edited-1"/>
          <p:cNvPicPr>
            <a:picLocks noChangeAspect="1" noChangeArrowheads="1"/>
          </p:cNvPicPr>
          <p:nvPr/>
        </p:nvPicPr>
        <p:blipFill>
          <a:blip r:embed="rId3">
            <a:lum bright="6000" contrast="18000"/>
            <a:extLst>
              <a:ext uri="{28A0092B-C50C-407E-A947-70E740481C1C}">
                <a14:useLocalDpi xmlns:a14="http://schemas.microsoft.com/office/drawing/2010/main"/>
              </a:ext>
            </a:extLst>
          </a:blip>
          <a:srcRect/>
          <a:stretch>
            <a:fillRect/>
          </a:stretch>
        </p:blipFill>
        <p:spPr bwMode="auto">
          <a:xfrm>
            <a:off x="-1" y="-28735"/>
            <a:ext cx="4675517" cy="691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13483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flipH="1">
            <a:off x="0" y="3814761"/>
            <a:ext cx="5072063" cy="3043238"/>
          </a:xfrm>
          <a:prstGeom prst="rect">
            <a:avLst/>
          </a:prstGeom>
        </p:spPr>
      </p:pic>
      <p:pic>
        <p:nvPicPr>
          <p:cNvPr id="4" name="Picture 3"/>
          <p:cNvPicPr>
            <a:picLocks noChangeAspect="1"/>
          </p:cNvPicPr>
          <p:nvPr/>
        </p:nvPicPr>
        <p:blipFill rotWithShape="1">
          <a:blip r:embed="rId4"/>
          <a:srcRect b="17888"/>
          <a:stretch/>
        </p:blipFill>
        <p:spPr>
          <a:xfrm>
            <a:off x="527843" y="1449064"/>
            <a:ext cx="6464437" cy="2211705"/>
          </a:xfrm>
          <a:prstGeom prst="rect">
            <a:avLst/>
          </a:prstGeom>
        </p:spPr>
      </p:pic>
      <p:sp>
        <p:nvSpPr>
          <p:cNvPr id="6" name="Rectangle 5"/>
          <p:cNvSpPr/>
          <p:nvPr/>
        </p:nvSpPr>
        <p:spPr>
          <a:xfrm>
            <a:off x="352424" y="244286"/>
            <a:ext cx="11839575" cy="707886"/>
          </a:xfrm>
          <a:prstGeom prst="rect">
            <a:avLst/>
          </a:prstGeom>
        </p:spPr>
        <p:txBody>
          <a:bodyPr wrap="square">
            <a:spAutoFit/>
          </a:bodyPr>
          <a:lstStyle/>
          <a:p>
            <a:pPr lvl="0">
              <a:spcBef>
                <a:spcPct val="100000"/>
              </a:spcBef>
            </a:pPr>
            <a:r>
              <a:rPr lang="en-GB" altLang="ja-JP" sz="4000" dirty="0">
                <a:solidFill>
                  <a:srgbClr val="339933"/>
                </a:solidFill>
                <a:ea typeface="MS Mincho" panose="02020609040205080304" pitchFamily="49" charset="-128"/>
                <a:cs typeface="Segoe UI Semibold" panose="020B0702040204020203" pitchFamily="34" charset="0"/>
              </a:rPr>
              <a:t>Creative strategy is about setting a direction of travel  </a:t>
            </a:r>
          </a:p>
        </p:txBody>
      </p:sp>
      <p:pic>
        <p:nvPicPr>
          <p:cNvPr id="7" name="Picture 6"/>
          <p:cNvPicPr>
            <a:picLocks noChangeAspect="1"/>
          </p:cNvPicPr>
          <p:nvPr/>
        </p:nvPicPr>
        <p:blipFill rotWithShape="1">
          <a:blip r:embed="rId5"/>
          <a:srcRect b="5861"/>
          <a:stretch/>
        </p:blipFill>
        <p:spPr>
          <a:xfrm rot="554084">
            <a:off x="7227957" y="3102290"/>
            <a:ext cx="3412809" cy="32127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777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apter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5845</TotalTime>
  <Words>1915</Words>
  <Application>Microsoft Office PowerPoint</Application>
  <PresentationFormat>Widescreen</PresentationFormat>
  <Paragraphs>182</Paragraphs>
  <Slides>21</Slides>
  <Notes>18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ＭＳ Ｐゴシック</vt:lpstr>
      <vt:lpstr>Arial</vt:lpstr>
      <vt:lpstr>Bookman Old Style</vt:lpstr>
      <vt:lpstr>Bradley Hand ITC</vt:lpstr>
      <vt:lpstr>Calibri</vt:lpstr>
      <vt:lpstr>Calibri Light</vt:lpstr>
      <vt:lpstr>MS Mincho</vt:lpstr>
      <vt:lpstr>Segoe UI Semibold</vt:lpstr>
      <vt:lpstr>Verdana</vt:lpstr>
      <vt:lpstr>Custom Design</vt:lpstr>
      <vt:lpstr>1_Custom Design</vt:lpstr>
      <vt:lpstr>2_Custom Design</vt:lpstr>
      <vt:lpstr>Chapter slides</vt:lpstr>
      <vt:lpstr>PowerPoint Presentation</vt:lpstr>
      <vt:lpstr>audience research in a real-world  context</vt:lpstr>
      <vt:lpstr>What is creative strategy?</vt:lpstr>
      <vt:lpstr>PowerPoint Presentation</vt:lpstr>
      <vt:lpstr>PowerPoint Presentation</vt:lpstr>
      <vt:lpstr>PowerPoint Presentation</vt:lpstr>
      <vt:lpstr>How does strategy help?</vt:lpstr>
      <vt:lpstr>PowerPoint Presentation</vt:lpstr>
      <vt:lpstr>PowerPoint Presentation</vt:lpstr>
      <vt:lpstr>PowerPoint Presentation</vt:lpstr>
      <vt:lpstr>PowerPoint Presentation</vt:lpstr>
      <vt:lpstr>Some tools &amp; techniques of creative strategy</vt:lpstr>
      <vt:lpstr>Strategy is also a way of thinking</vt:lpstr>
      <vt:lpstr>Some (unofficial) theories creative strategy relies on</vt:lpstr>
      <vt:lpstr>1.  Creative practice makes perfect</vt:lpstr>
      <vt:lpstr>2.  There is such a thing as a wrong idea</vt:lpstr>
      <vt:lpstr>3.  Creativity isn’t always radical innovation</vt:lpstr>
      <vt:lpstr>4.  Creativity is a two-sided exchange</vt:lpstr>
      <vt:lpstr>5.  Creativity can’t be forced</vt:lpstr>
      <vt:lpstr>Analogies for creativity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Ally Castle</dc:creator>
  <cp:lastModifiedBy>Ally Castle</cp:lastModifiedBy>
  <cp:revision>181</cp:revision>
  <dcterms:created xsi:type="dcterms:W3CDTF">2015-11-28T15:38:42Z</dcterms:created>
  <dcterms:modified xsi:type="dcterms:W3CDTF">2017-04-11T06:05:35Z</dcterms:modified>
</cp:coreProperties>
</file>